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702" y="-3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10" Type="http://schemas.openxmlformats.org/officeDocument/2006/relationships/image" Target="../media/image10.emf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사각형: 둥근 모서리 205">
            <a:extLst>
              <a:ext uri="{FF2B5EF4-FFF2-40B4-BE49-F238E27FC236}">
                <a16:creationId xmlns:a16="http://schemas.microsoft.com/office/drawing/2014/main" id="{B83F3E7A-25E5-45B3-BAC5-8CB4DC1A7C28}"/>
              </a:ext>
            </a:extLst>
          </p:cNvPr>
          <p:cNvSpPr/>
          <p:nvPr/>
        </p:nvSpPr>
        <p:spPr>
          <a:xfrm>
            <a:off x="717743" y="9314845"/>
            <a:ext cx="14204676" cy="14313575"/>
          </a:xfrm>
          <a:prstGeom prst="roundRect">
            <a:avLst>
              <a:gd name="adj" fmla="val 1826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r>
              <a:rPr lang="ko-KR" altLang="en-US" sz="5174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요약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7" name="내용 개체 틀 6">
                <a:extLst>
                  <a:ext uri="{FF2B5EF4-FFF2-40B4-BE49-F238E27FC236}">
                    <a16:creationId xmlns:a16="http://schemas.microsoft.com/office/drawing/2014/main" id="{1817CD37-5645-4C02-8BA0-DEE3ECA98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880" y="10077484"/>
                <a:ext cx="13624028" cy="14458397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3024012" rtl="0" eaLnBrk="1" latinLnBrk="1" hangingPunct="1">
                  <a:lnSpc>
                    <a:spcPct val="90000"/>
                  </a:lnSpc>
                  <a:spcBef>
                    <a:spcPts val="3307"/>
                  </a:spcBef>
                  <a:buFont typeface="Wingdings" panose="05000000000000000000" pitchFamily="2" charset="2"/>
                  <a:buChar char="§"/>
                  <a:defRPr sz="5400" b="1" i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나눔스퀘어 Bold" panose="020B0600000101010101" pitchFamily="50" charset="-127"/>
                    <a:cs typeface="Calibri" panose="020F0502020204030204" pitchFamily="34" charset="0"/>
                  </a:defRPr>
                </a:lvl1pPr>
                <a:lvl2pPr marL="446088" indent="-17621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2pPr>
                <a:lvl3pPr marL="717550" marR="0" indent="-177800" algn="l" defTabSz="914400" rtl="0" eaLnBrk="1" fontAlgn="auto" latinLnBrk="1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맑은 고딕" panose="020B0503020000020004" pitchFamily="50" charset="-127"/>
                  <a:buChar char="-"/>
                  <a:tabLst/>
                  <a:defRPr sz="44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3pPr>
                <a:lvl4pPr marL="828675" indent="0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tabLst>
                    <a:tab pos="717550" algn="l"/>
                  </a:tabLst>
                  <a:defRPr sz="40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4pPr>
                <a:lvl5pPr marL="6804028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+mn-cs"/>
                  </a:defRPr>
                </a:lvl5pPr>
                <a:lvl6pPr marL="8316034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28040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40046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52052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06055" indent="-452358"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US" altLang="ko-KR" sz="4510" dirty="0"/>
                  <a:t>Polar Code</a:t>
                </a:r>
                <a:endParaRPr lang="en-US" altLang="ko-KR" sz="3485" dirty="0"/>
              </a:p>
              <a:p>
                <a:pPr marL="728980" lvl="1" indent="-452358">
                  <a:lnSpc>
                    <a:spcPct val="11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:r>
                  <a:rPr lang="en-US" altLang="ko-KR" sz="4000" dirty="0"/>
                  <a:t>Characterized by generator matrix </a:t>
                </a:r>
                <a14:m>
                  <m:oMath xmlns:m="http://schemas.openxmlformats.org/officeDocument/2006/math">
                    <m:r>
                      <a:rPr lang="en-US" altLang="ko-KR" sz="4000" b="1" i="0" dirty="0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endParaRPr lang="en-US" altLang="ko-KR" sz="4000" b="1" dirty="0"/>
              </a:p>
              <a:p>
                <a:pPr marL="1007229" lvl="2" indent="-452358">
                  <a:lnSpc>
                    <a:spcPct val="11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600" b="1" i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altLang="ko-KR" sz="3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ko-KR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600" b="1" i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altLang="ko-K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altLang="ko-K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sz="3600" dirty="0"/>
                  <a:t> for code length </a:t>
                </a:r>
                <a14:m>
                  <m:oMath xmlns:m="http://schemas.openxmlformats.org/officeDocument/2006/math">
                    <m:r>
                      <a:rPr lang="en-US" altLang="ko-KR" sz="3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sz="3600" dirty="0"/>
                  <a:t>, </a:t>
                </a:r>
                <a14:m>
                  <m:oMath xmlns:m="http://schemas.openxmlformats.org/officeDocument/2006/math">
                    <m:r>
                      <a:rPr lang="en-US" altLang="ko-KR" sz="3600" b="1" i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altLang="ko-KR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3600" dirty="0"/>
              </a:p>
              <a:p>
                <a:pPr marL="728980" lvl="1" indent="-452358">
                  <a:lnSpc>
                    <a:spcPct val="11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:r>
                  <a:rPr lang="en-US" altLang="ko-KR" sz="4000" dirty="0"/>
                  <a:t>Codeword</a:t>
                </a:r>
              </a:p>
              <a:p>
                <a:pPr marL="1007229" lvl="2" indent="-452358">
                  <a:lnSpc>
                    <a:spcPct val="11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14:m>
                  <m:oMath xmlns:m="http://schemas.openxmlformats.org/officeDocument/2006/math">
                    <m:r>
                      <a:rPr lang="en-US" altLang="ko-KR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3600" b="1" i="1">
                        <a:latin typeface="Cambria Math" panose="02040503050406030204" pitchFamily="18" charset="0"/>
                      </a:rPr>
                      <m:t>𝒖</m:t>
                    </m:r>
                    <m:sSub>
                      <m:sSubPr>
                        <m:ctrlPr>
                          <a:rPr lang="en-US" altLang="ko-K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600" b="1" i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r>
                          <a:rPr lang="en-US" altLang="ko-KR" sz="3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ko-KR" sz="3600" dirty="0"/>
                  <a:t> </a:t>
                </a:r>
                <a:r>
                  <a:rPr lang="en-US" altLang="ko-KR" sz="3400" dirty="0"/>
                  <a:t>(</a:t>
                </a:r>
                <a14:m>
                  <m:oMath xmlns:m="http://schemas.openxmlformats.org/officeDocument/2006/math">
                    <m:r>
                      <a:rPr lang="en-US" altLang="ko-KR" sz="34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ko-KR" sz="3400" dirty="0"/>
                  <a:t>: </a:t>
                </a:r>
                <a14:m>
                  <m:oMath xmlns:m="http://schemas.openxmlformats.org/officeDocument/2006/math">
                    <m:r>
                      <a:rPr lang="en-US" altLang="ko-KR" sz="3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3400" dirty="0"/>
                  <a:t>-bit message vector, </a:t>
                </a:r>
                <a14:m>
                  <m:oMath xmlns:m="http://schemas.openxmlformats.org/officeDocument/2006/math">
                    <m:r>
                      <a:rPr lang="en-US" altLang="ko-KR" sz="3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ko-KR" sz="3400" dirty="0"/>
                  <a:t>: </a:t>
                </a:r>
                <a14:m>
                  <m:oMath xmlns:m="http://schemas.openxmlformats.org/officeDocument/2006/math">
                    <m:r>
                      <a:rPr lang="en-US" altLang="ko-KR" sz="3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3400" dirty="0"/>
                  <a:t>-bit codeword vector)</a:t>
                </a:r>
              </a:p>
              <a:p>
                <a:pPr marL="546735" indent="-546735"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US" altLang="ko-KR" sz="4510" dirty="0"/>
                  <a:t>The</a:t>
                </a:r>
                <a:r>
                  <a:rPr lang="ko-KR" altLang="en-US" sz="4510" dirty="0"/>
                  <a:t> </a:t>
                </a:r>
                <a:r>
                  <a:rPr lang="en-US" altLang="ko-KR" sz="4510" dirty="0"/>
                  <a:t>Previous Encoder Architecture</a:t>
                </a:r>
              </a:p>
              <a:p>
                <a:pPr marL="769660" lvl="1" indent="-546735">
                  <a:lnSpc>
                    <a:spcPct val="11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:r>
                  <a:rPr lang="en-US" altLang="ko-KR" sz="4000" dirty="0"/>
                  <a:t>Fully Parallel architecture</a:t>
                </a:r>
              </a:p>
              <a:p>
                <a:pPr marL="1047909" lvl="2" indent="-546735">
                  <a:lnSpc>
                    <a:spcPct val="11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:r>
                  <a:rPr lang="en-US" altLang="ko-KR" sz="3700" dirty="0"/>
                  <a:t>Intuitive hardware architecture</a:t>
                </a:r>
              </a:p>
              <a:p>
                <a:pPr marL="1047909" lvl="2" indent="-546735">
                  <a:lnSpc>
                    <a:spcPct val="11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:r>
                  <a:rPr lang="en-US" altLang="ko-KR" sz="3700" dirty="0"/>
                  <a:t>Huge hardware complexity for long polar code</a:t>
                </a:r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580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650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350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1300" dirty="0"/>
              </a:p>
              <a:p>
                <a:pPr marL="501174" lvl="2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endParaRPr lang="en-US" altLang="ko-KR" sz="2600" dirty="0"/>
              </a:p>
              <a:p>
                <a:pPr marL="552172" indent="-546735"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US" altLang="ko-KR" sz="4690" dirty="0"/>
                  <a:t>Research trend of polar code</a:t>
                </a:r>
              </a:p>
              <a:p>
                <a:pPr marL="769660" lvl="1" indent="-546735">
                  <a:lnSpc>
                    <a:spcPct val="11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:r>
                  <a:rPr lang="en-US" altLang="ko-KR" sz="4000" dirty="0"/>
                  <a:t>Most of the research </a:t>
                </a:r>
                <a:r>
                  <a:rPr lang="en-US" altLang="ko-KR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focused on polar decoder</a:t>
                </a:r>
              </a:p>
            </p:txBody>
          </p:sp>
        </mc:Choice>
        <mc:Fallback>
          <p:sp>
            <p:nvSpPr>
              <p:cNvPr id="207" name="내용 개체 틀 6">
                <a:extLst>
                  <a:ext uri="{FF2B5EF4-FFF2-40B4-BE49-F238E27FC236}">
                    <a16:creationId xmlns:a16="http://schemas.microsoft.com/office/drawing/2014/main" id="{1817CD37-5645-4C02-8BA0-DEE3ECA9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80" y="10077484"/>
                <a:ext cx="13624028" cy="14458397"/>
              </a:xfrm>
              <a:prstGeom prst="rect">
                <a:avLst/>
              </a:prstGeom>
              <a:blipFill>
                <a:blip r:embed="rId2"/>
                <a:stretch>
                  <a:fillRect l="-1566" t="-8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사각형: 둥근 모서리 207">
            <a:extLst>
              <a:ext uri="{FF2B5EF4-FFF2-40B4-BE49-F238E27FC236}">
                <a16:creationId xmlns:a16="http://schemas.microsoft.com/office/drawing/2014/main" id="{B7351DD7-1F19-44D5-AC21-FB39C38E5494}"/>
              </a:ext>
            </a:extLst>
          </p:cNvPr>
          <p:cNvSpPr/>
          <p:nvPr/>
        </p:nvSpPr>
        <p:spPr>
          <a:xfrm>
            <a:off x="717745" y="9222189"/>
            <a:ext cx="14204674" cy="88787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r>
              <a:rPr lang="en-US" altLang="ko-KR" sz="48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Introduction</a:t>
            </a:r>
            <a:endParaRPr lang="ko-KR" altLang="en-US" sz="4800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9" name="내용 개체 틀 6">
                <a:extLst>
                  <a:ext uri="{FF2B5EF4-FFF2-40B4-BE49-F238E27FC236}">
                    <a16:creationId xmlns:a16="http://schemas.microsoft.com/office/drawing/2014/main" id="{2B6D29CB-64A3-4206-800B-2B05710894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57574" y="10193355"/>
                <a:ext cx="13624028" cy="724883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3024012" rtl="0" eaLnBrk="1" latinLnBrk="1" hangingPunct="1">
                  <a:lnSpc>
                    <a:spcPct val="90000"/>
                  </a:lnSpc>
                  <a:spcBef>
                    <a:spcPts val="3307"/>
                  </a:spcBef>
                  <a:buFont typeface="Wingdings" panose="05000000000000000000" pitchFamily="2" charset="2"/>
                  <a:buChar char="§"/>
                  <a:defRPr sz="5400" b="1" i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나눔스퀘어 Bold" panose="020B0600000101010101" pitchFamily="50" charset="-127"/>
                    <a:cs typeface="Calibri" panose="020F0502020204030204" pitchFamily="34" charset="0"/>
                  </a:defRPr>
                </a:lvl1pPr>
                <a:lvl2pPr marL="446088" indent="-17621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2pPr>
                <a:lvl3pPr marL="717550" marR="0" indent="-177800" algn="l" defTabSz="914400" rtl="0" eaLnBrk="1" fontAlgn="auto" latinLnBrk="1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맑은 고딕" panose="020B0503020000020004" pitchFamily="50" charset="-127"/>
                  <a:buChar char="-"/>
                  <a:tabLst/>
                  <a:defRPr sz="44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3pPr>
                <a:lvl4pPr marL="828675" indent="0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tabLst>
                    <a:tab pos="717550" algn="l"/>
                  </a:tabLst>
                  <a:defRPr sz="40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4pPr>
                <a:lvl5pPr marL="6804028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+mn-cs"/>
                  </a:defRPr>
                </a:lvl5pPr>
                <a:lvl6pPr marL="8316034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28040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40046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52052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49989" indent="-549989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altLang="ko-KR" sz="4510" dirty="0"/>
                  <a:t>Partially Parallel Polar Encoder Architecture</a:t>
                </a:r>
                <a:endParaRPr lang="en-US" altLang="ko-KR" sz="1800" dirty="0"/>
              </a:p>
              <a:p>
                <a:pPr marL="772915" lvl="1" indent="-549989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dirty="0"/>
                  <a:t>Hardware architecture with bit-dimension permutation</a:t>
                </a:r>
              </a:p>
              <a:p>
                <a:pPr marL="1044377" lvl="2" indent="-549989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dirty="0"/>
                  <a:t>Code length </a:t>
                </a:r>
                <a14:m>
                  <m:oMath xmlns:m="http://schemas.openxmlformats.org/officeDocument/2006/math">
                    <m:r>
                      <a:rPr lang="en-US" altLang="ko-KR" sz="369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3690" dirty="0"/>
                  <a:t> = 32, Parallel factor </a:t>
                </a:r>
                <a14:m>
                  <m:oMath xmlns:m="http://schemas.openxmlformats.org/officeDocument/2006/math">
                    <m:r>
                      <a:rPr lang="en-US" altLang="ko-KR" sz="369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3690" dirty="0"/>
                  <a:t> = 4</a:t>
                </a:r>
              </a:p>
              <a:p>
                <a:pPr marL="772915" lvl="1" indent="-549989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3690" dirty="0"/>
              </a:p>
              <a:p>
                <a:pPr marL="1007229" lvl="2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1128" dirty="0"/>
              </a:p>
            </p:txBody>
          </p:sp>
        </mc:Choice>
        <mc:Fallback>
          <p:sp>
            <p:nvSpPr>
              <p:cNvPr id="209" name="내용 개체 틀 6">
                <a:extLst>
                  <a:ext uri="{FF2B5EF4-FFF2-40B4-BE49-F238E27FC236}">
                    <a16:creationId xmlns:a16="http://schemas.microsoft.com/office/drawing/2014/main" id="{2B6D29CB-64A3-4206-800B-2B057108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74" y="10193355"/>
                <a:ext cx="13624028" cy="7248833"/>
              </a:xfrm>
              <a:prstGeom prst="rect">
                <a:avLst/>
              </a:prstGeom>
              <a:blipFill>
                <a:blip r:embed="rId3"/>
                <a:stretch>
                  <a:fillRect l="-1655" t="-17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사각형: 둥근 모서리 209">
            <a:extLst>
              <a:ext uri="{FF2B5EF4-FFF2-40B4-BE49-F238E27FC236}">
                <a16:creationId xmlns:a16="http://schemas.microsoft.com/office/drawing/2014/main" id="{559B61A3-EA4F-4755-94F4-1312568EB224}"/>
              </a:ext>
            </a:extLst>
          </p:cNvPr>
          <p:cNvSpPr/>
          <p:nvPr/>
        </p:nvSpPr>
        <p:spPr>
          <a:xfrm>
            <a:off x="15298405" y="9723452"/>
            <a:ext cx="14204676" cy="7976317"/>
          </a:xfrm>
          <a:prstGeom prst="roundRect">
            <a:avLst>
              <a:gd name="adj" fmla="val 3535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endParaRPr lang="ko-KR" altLang="en-US" sz="5174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11" name="사각형: 둥근 모서리 210">
            <a:extLst>
              <a:ext uri="{FF2B5EF4-FFF2-40B4-BE49-F238E27FC236}">
                <a16:creationId xmlns:a16="http://schemas.microsoft.com/office/drawing/2014/main" id="{AF168DC8-48FA-4E1B-BBFF-75F9117B25B1}"/>
              </a:ext>
            </a:extLst>
          </p:cNvPr>
          <p:cNvSpPr/>
          <p:nvPr/>
        </p:nvSpPr>
        <p:spPr>
          <a:xfrm>
            <a:off x="15298405" y="18332514"/>
            <a:ext cx="14206548" cy="17937146"/>
          </a:xfrm>
          <a:prstGeom prst="roundRect">
            <a:avLst>
              <a:gd name="adj" fmla="val 1826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endParaRPr lang="ko-KR" altLang="en-US" sz="5174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12" name="사각형: 둥근 모서리 211">
            <a:extLst>
              <a:ext uri="{FF2B5EF4-FFF2-40B4-BE49-F238E27FC236}">
                <a16:creationId xmlns:a16="http://schemas.microsoft.com/office/drawing/2014/main" id="{5487BE76-A96F-438D-9728-69A2DD544E40}"/>
              </a:ext>
            </a:extLst>
          </p:cNvPr>
          <p:cNvSpPr/>
          <p:nvPr/>
        </p:nvSpPr>
        <p:spPr>
          <a:xfrm>
            <a:off x="15298405" y="18109826"/>
            <a:ext cx="14204676" cy="9181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r>
              <a:rPr lang="en-US" altLang="ko-KR" sz="48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Experimental Results</a:t>
            </a:r>
            <a:endParaRPr lang="ko-KR" altLang="en-US" sz="4800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13" name="사각형: 둥근 모서리 212">
            <a:extLst>
              <a:ext uri="{FF2B5EF4-FFF2-40B4-BE49-F238E27FC236}">
                <a16:creationId xmlns:a16="http://schemas.microsoft.com/office/drawing/2014/main" id="{379B03A3-E941-4084-84A9-F137A8474D64}"/>
              </a:ext>
            </a:extLst>
          </p:cNvPr>
          <p:cNvSpPr/>
          <p:nvPr/>
        </p:nvSpPr>
        <p:spPr>
          <a:xfrm>
            <a:off x="15298407" y="9259071"/>
            <a:ext cx="14204674" cy="88787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r>
              <a:rPr lang="en-US" altLang="ko-KR" sz="48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Proposed Architecture</a:t>
            </a:r>
            <a:endParaRPr lang="ko-KR" altLang="en-US" sz="4800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14" name="사각형: 둥근 모서리 213">
            <a:extLst>
              <a:ext uri="{FF2B5EF4-FFF2-40B4-BE49-F238E27FC236}">
                <a16:creationId xmlns:a16="http://schemas.microsoft.com/office/drawing/2014/main" id="{D4FACC73-8CAD-4DAD-ABF4-92FD0F8E49EC}"/>
              </a:ext>
            </a:extLst>
          </p:cNvPr>
          <p:cNvSpPr/>
          <p:nvPr/>
        </p:nvSpPr>
        <p:spPr>
          <a:xfrm>
            <a:off x="717742" y="24315016"/>
            <a:ext cx="14204677" cy="15647459"/>
          </a:xfrm>
          <a:prstGeom prst="roundRect">
            <a:avLst>
              <a:gd name="adj" fmla="val 1826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endParaRPr lang="ko-KR" altLang="en-US" sz="5174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내용 개체 틀 6">
                <a:extLst>
                  <a:ext uri="{FF2B5EF4-FFF2-40B4-BE49-F238E27FC236}">
                    <a16:creationId xmlns:a16="http://schemas.microsoft.com/office/drawing/2014/main" id="{99F75F7D-7FC8-432F-A528-C707AA0D11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644" y="24710747"/>
                <a:ext cx="13624028" cy="169510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3024012" rtl="0" eaLnBrk="1" latinLnBrk="1" hangingPunct="1">
                  <a:lnSpc>
                    <a:spcPct val="90000"/>
                  </a:lnSpc>
                  <a:spcBef>
                    <a:spcPts val="3307"/>
                  </a:spcBef>
                  <a:buFont typeface="Wingdings" panose="05000000000000000000" pitchFamily="2" charset="2"/>
                  <a:buChar char="§"/>
                  <a:defRPr sz="5400" b="1" i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나눔스퀘어 Bold" panose="020B0600000101010101" pitchFamily="50" charset="-127"/>
                    <a:cs typeface="Calibri" panose="020F0502020204030204" pitchFamily="34" charset="0"/>
                  </a:defRPr>
                </a:lvl1pPr>
                <a:lvl2pPr marL="446088" indent="-17621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2pPr>
                <a:lvl3pPr marL="717550" marR="0" indent="-177800" algn="l" defTabSz="914400" rtl="0" eaLnBrk="1" fontAlgn="auto" latinLnBrk="1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맑은 고딕" panose="020B0503020000020004" pitchFamily="50" charset="-127"/>
                  <a:buChar char="-"/>
                  <a:tabLst/>
                  <a:defRPr sz="44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3pPr>
                <a:lvl4pPr marL="828675" indent="0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tabLst>
                    <a:tab pos="717550" algn="l"/>
                  </a:tabLst>
                  <a:defRPr sz="40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4pPr>
                <a:lvl5pPr marL="6804028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+mn-cs"/>
                  </a:defRPr>
                </a:lvl5pPr>
                <a:lvl6pPr marL="8316034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28040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40046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52052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49989" indent="-549989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altLang="ko-KR" sz="4200" dirty="0"/>
                  <a:t>Bit-dimension Permutation</a:t>
                </a:r>
              </a:p>
              <a:p>
                <a:pPr marL="772915" lvl="1" indent="-549989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spc="-62" dirty="0"/>
                  <a:t>Reordering of the data according to a permutation of the coordinates in a </a:t>
                </a:r>
                <a14:m>
                  <m:oMath xmlns:m="http://schemas.openxmlformats.org/officeDocument/2006/math">
                    <m:r>
                      <a:rPr lang="en-US" altLang="ko-KR" sz="3690" i="1" spc="-62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sz="3690" spc="-62" dirty="0"/>
                  <a:t>-dimensional space with parallel factor </a:t>
                </a:r>
                <a14:m>
                  <m:oMath xmlns:m="http://schemas.openxmlformats.org/officeDocument/2006/math">
                    <m:r>
                      <a:rPr lang="en-US" altLang="ko-KR" sz="3690" i="1" spc="-62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3690" spc="-62" dirty="0"/>
                  <a:t> ( </a:t>
                </a:r>
                <a14:m>
                  <m:oMath xmlns:m="http://schemas.openxmlformats.org/officeDocument/2006/math">
                    <m:r>
                      <a:rPr lang="en-US" altLang="ko-KR" sz="3690" b="0" i="1" spc="-62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sz="3690" b="0" i="1" spc="-62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sz="3690" b="0" i="1" spc="-62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ko-KR" sz="3690" b="0" i="1" spc="-62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3690" b="0" i="0" spc="-62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ko-KR" sz="3690" b="0" i="1" spc="-62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ko-KR" sz="3690" b="0" i="1" spc="-62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altLang="ko-KR" sz="3690" spc="-62" dirty="0"/>
                  <a:t> )</a:t>
                </a:r>
              </a:p>
              <a:p>
                <a:pPr marL="772915" lvl="1" indent="-549989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spc="-62" dirty="0"/>
                  <a:t># of data in each dimension</a:t>
                </a:r>
              </a:p>
              <a:p>
                <a:pPr marL="1044377" lvl="2" indent="-549989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400" spc="-62" dirty="0"/>
                  <a:t>Serial data = </a:t>
                </a:r>
                <a14:m>
                  <m:oMath xmlns:m="http://schemas.openxmlformats.org/officeDocument/2006/math">
                    <m:r>
                      <a:rPr lang="en-US" altLang="ko-KR" sz="3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3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3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3400" spc="-62" dirty="0"/>
                  <a:t>, Parallel data = </a:t>
                </a:r>
                <a14:m>
                  <m:oMath xmlns:m="http://schemas.openxmlformats.org/officeDocument/2006/math">
                    <m:r>
                      <a:rPr lang="en-US" altLang="ko-KR" sz="3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ko-KR" sz="3400" spc="-62" dirty="0"/>
              </a:p>
              <a:p>
                <a:pPr marL="549989" indent="-549989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altLang="ko-KR" sz="4200" dirty="0"/>
                  <a:t>Data Flow </a:t>
                </a:r>
              </a:p>
              <a:p>
                <a:pPr marL="772915" lvl="1" indent="-549989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Serial-parallel</a:t>
                </a:r>
                <a:r>
                  <a:rPr lang="en-US" altLang="ko-KR" sz="3690" dirty="0"/>
                  <a:t> bit-dimension permutation when </a:t>
                </a:r>
                <a14:m>
                  <m:oMath xmlns:m="http://schemas.openxmlformats.org/officeDocument/2006/math">
                    <m:r>
                      <a:rPr lang="en-US" altLang="ko-KR" sz="369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3690" dirty="0"/>
                  <a:t> = 4, </a:t>
                </a:r>
                <a14:m>
                  <m:oMath xmlns:m="http://schemas.openxmlformats.org/officeDocument/2006/math">
                    <m:r>
                      <a:rPr lang="en-US" altLang="ko-KR" sz="369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3690" dirty="0"/>
                  <a:t> = 2</a:t>
                </a:r>
              </a:p>
              <a:p>
                <a:pPr marL="1044377" lvl="2" indent="-549989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2400" dirty="0"/>
              </a:p>
              <a:p>
                <a:pPr marL="1044377" lvl="2" indent="-549989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1600" dirty="0"/>
              </a:p>
              <a:p>
                <a:pPr marL="1044377" lvl="2" indent="-549989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1600" dirty="0"/>
              </a:p>
              <a:p>
                <a:pPr marL="1044377" lvl="2" indent="-549989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3600" dirty="0"/>
              </a:p>
              <a:p>
                <a:pPr marL="494388" lvl="2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494388" lvl="2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ko-KR" sz="2200" dirty="0"/>
                  <a:t>	</a:t>
                </a:r>
              </a:p>
              <a:p>
                <a:pPr marL="494388" lvl="2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ko-KR" sz="3600" dirty="0"/>
              </a:p>
              <a:p>
                <a:pPr marL="494388" lvl="2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ko-KR" sz="2000" dirty="0"/>
              </a:p>
              <a:p>
                <a:pPr marL="494388" lvl="2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ko-KR" sz="3200" dirty="0"/>
              </a:p>
              <a:p>
                <a:pPr marL="494388" lvl="2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ko-KR" sz="1100" dirty="0"/>
              </a:p>
              <a:p>
                <a:pPr marL="494388" lvl="2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ko-KR" dirty="0"/>
              </a:p>
              <a:p>
                <a:pPr marL="772915" lvl="1" indent="-549989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Serial-parallel</a:t>
                </a:r>
                <a:r>
                  <a:rPr lang="en-US" altLang="ko-KR" sz="3690" dirty="0"/>
                  <a:t> bit-dimension permutation when </a:t>
                </a:r>
                <a14:m>
                  <m:oMath xmlns:m="http://schemas.openxmlformats.org/officeDocument/2006/math">
                    <m:r>
                      <a:rPr lang="en-US" altLang="ko-KR" sz="369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3690" dirty="0"/>
                  <a:t> = 4, </a:t>
                </a:r>
                <a14:m>
                  <m:oMath xmlns:m="http://schemas.openxmlformats.org/officeDocument/2006/math">
                    <m:r>
                      <a:rPr lang="en-US" altLang="ko-KR" sz="369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3690" dirty="0"/>
                  <a:t> = 4</a:t>
                </a:r>
              </a:p>
              <a:p>
                <a:pPr marL="501174" lvl="2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501174" lvl="2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</p:txBody>
          </p:sp>
        </mc:Choice>
        <mc:Fallback>
          <p:sp>
            <p:nvSpPr>
              <p:cNvPr id="215" name="내용 개체 틀 6">
                <a:extLst>
                  <a:ext uri="{FF2B5EF4-FFF2-40B4-BE49-F238E27FC236}">
                    <a16:creationId xmlns:a16="http://schemas.microsoft.com/office/drawing/2014/main" id="{99F75F7D-7FC8-432F-A528-C707AA0D1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44" y="24710747"/>
                <a:ext cx="13624028" cy="16951046"/>
              </a:xfrm>
              <a:prstGeom prst="rect">
                <a:avLst/>
              </a:prstGeom>
              <a:blipFill>
                <a:blip r:embed="rId4"/>
                <a:stretch>
                  <a:fillRect l="-1566" t="-719" r="-17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" name="사각형: 둥근 모서리 215">
            <a:extLst>
              <a:ext uri="{FF2B5EF4-FFF2-40B4-BE49-F238E27FC236}">
                <a16:creationId xmlns:a16="http://schemas.microsoft.com/office/drawing/2014/main" id="{8517EDF1-6FF7-4D6D-99C0-4379579CA10A}"/>
              </a:ext>
            </a:extLst>
          </p:cNvPr>
          <p:cNvSpPr/>
          <p:nvPr/>
        </p:nvSpPr>
        <p:spPr>
          <a:xfrm>
            <a:off x="717743" y="23833638"/>
            <a:ext cx="14204677" cy="9181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r>
              <a:rPr lang="en-US" altLang="ko-KR" sz="48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Bit-dimension Permutation</a:t>
            </a:r>
            <a:endParaRPr lang="ko-KR" altLang="en-US" sz="4800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내용 개체 틀 6">
                <a:extLst>
                  <a:ext uri="{FF2B5EF4-FFF2-40B4-BE49-F238E27FC236}">
                    <a16:creationId xmlns:a16="http://schemas.microsoft.com/office/drawing/2014/main" id="{A75F0951-F49E-4E47-88C8-8ABA63AF3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01229" y="19090514"/>
                <a:ext cx="13624028" cy="1706954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3024012" rtl="0" eaLnBrk="1" latinLnBrk="1" hangingPunct="1">
                  <a:lnSpc>
                    <a:spcPct val="90000"/>
                  </a:lnSpc>
                  <a:spcBef>
                    <a:spcPts val="3307"/>
                  </a:spcBef>
                  <a:buFont typeface="Wingdings" panose="05000000000000000000" pitchFamily="2" charset="2"/>
                  <a:buChar char="§"/>
                  <a:defRPr sz="5400" b="1" i="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나눔스퀘어 Bold" panose="020B0600000101010101" pitchFamily="50" charset="-127"/>
                    <a:cs typeface="Calibri" panose="020F0502020204030204" pitchFamily="34" charset="0"/>
                  </a:defRPr>
                </a:lvl1pPr>
                <a:lvl2pPr marL="446088" indent="-17621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44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2pPr>
                <a:lvl3pPr marL="717550" marR="0" indent="-177800" algn="l" defTabSz="914400" rtl="0" eaLnBrk="1" fontAlgn="auto" latinLnBrk="1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맑은 고딕" panose="020B0503020000020004" pitchFamily="50" charset="-127"/>
                  <a:buChar char="-"/>
                  <a:tabLst/>
                  <a:defRPr sz="44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3pPr>
                <a:lvl4pPr marL="828675" indent="0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Clr>
                    <a:schemeClr val="accent1"/>
                  </a:buClr>
                  <a:buFont typeface="Arial" panose="020B0604020202020204" pitchFamily="34" charset="0"/>
                  <a:buNone/>
                  <a:tabLst>
                    <a:tab pos="717550" algn="l"/>
                  </a:tabLst>
                  <a:defRPr sz="4000" kern="1200">
                    <a:solidFill>
                      <a:schemeClr val="tx1"/>
                    </a:solidFill>
                    <a:latin typeface="+mn-lt"/>
                    <a:ea typeface="나눔스퀘어 Bold" panose="020B0600000101010101" pitchFamily="50" charset="-127"/>
                    <a:cs typeface="+mn-cs"/>
                  </a:defRPr>
                </a:lvl4pPr>
                <a:lvl5pPr marL="6804028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+mn-cs"/>
                  </a:defRPr>
                </a:lvl5pPr>
                <a:lvl6pPr marL="8316034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28040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40046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52052" indent="-756003" algn="l" defTabSz="3024012" rtl="0" eaLnBrk="1" latinLnBrk="1" hangingPunct="1">
                  <a:lnSpc>
                    <a:spcPct val="90000"/>
                  </a:lnSpc>
                  <a:spcBef>
                    <a:spcPts val="1654"/>
                  </a:spcBef>
                  <a:buFont typeface="Arial" panose="020B0604020202020204" pitchFamily="34" charset="0"/>
                  <a:buChar char="•"/>
                  <a:defRPr sz="59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06055" indent="-45235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altLang="ko-KR" sz="4510" dirty="0"/>
                  <a:t>Experimental Environments</a:t>
                </a:r>
              </a:p>
              <a:p>
                <a:pPr marL="728980" lvl="1" indent="-452358">
                  <a:lnSpc>
                    <a:spcPct val="10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:r>
                  <a:rPr lang="en-US" altLang="ko-KR" sz="3690" dirty="0"/>
                  <a:t>CMOS 180 nm</a:t>
                </a:r>
              </a:p>
              <a:p>
                <a:pPr marL="728980" lvl="1" indent="-452358">
                  <a:lnSpc>
                    <a:spcPct val="100000"/>
                  </a:lnSpc>
                  <a:spcBef>
                    <a:spcPts val="0"/>
                  </a:spcBef>
                  <a:buClr>
                    <a:schemeClr val="accent6"/>
                  </a:buClr>
                </a:pPr>
                <a:r>
                  <a:rPr lang="en-US" altLang="ko-KR" sz="3690" dirty="0"/>
                  <a:t>Operation frequency: 200 MHz</a:t>
                </a:r>
              </a:p>
              <a:p>
                <a:pPr marL="506055" indent="-45235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altLang="ko-KR" sz="4510" dirty="0"/>
                  <a:t>Synthesis Results</a:t>
                </a:r>
              </a:p>
              <a:p>
                <a:pPr marL="728980" lvl="1" indent="-452358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dirty="0"/>
                  <a:t>Gate count according to code length when </a:t>
                </a:r>
                <a14:m>
                  <m:oMath xmlns:m="http://schemas.openxmlformats.org/officeDocument/2006/math">
                    <m:r>
                      <a:rPr lang="en-US" altLang="ko-KR" sz="369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3690" dirty="0"/>
                  <a:t> = 32</a:t>
                </a:r>
              </a:p>
              <a:p>
                <a:pPr marL="1000442" lvl="2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3690" dirty="0"/>
              </a:p>
              <a:p>
                <a:pPr marL="1000442" lvl="2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3690" dirty="0"/>
              </a:p>
              <a:p>
                <a:pPr marL="1000442" lvl="2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5400" dirty="0"/>
              </a:p>
              <a:p>
                <a:pPr marL="1000442" lvl="2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3690" dirty="0"/>
              </a:p>
              <a:p>
                <a:pPr marL="1000442" lvl="2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1800" dirty="0"/>
              </a:p>
              <a:p>
                <a:pPr marL="728980" lvl="1" indent="-452358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dirty="0"/>
                  <a:t>Different parallel factor when  </a:t>
                </a:r>
                <a14:m>
                  <m:oMath xmlns:m="http://schemas.openxmlformats.org/officeDocument/2006/math">
                    <m:r>
                      <a:rPr lang="en-US" altLang="ko-KR" sz="369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3690" dirty="0"/>
                  <a:t> = 1024</a:t>
                </a:r>
              </a:p>
              <a:p>
                <a:pPr marL="728980" lvl="1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4000" dirty="0"/>
              </a:p>
              <a:p>
                <a:pPr marL="728980" lvl="1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10000" dirty="0"/>
              </a:p>
              <a:p>
                <a:pPr marL="511492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100" dirty="0"/>
              </a:p>
              <a:p>
                <a:pPr marL="511492" indent="-452358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altLang="ko-KR" sz="4510" dirty="0"/>
                  <a:t>Layout of partially parallel polar encoder</a:t>
                </a:r>
              </a:p>
              <a:p>
                <a:pPr marL="728980" lvl="1" indent="-452358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dirty="0"/>
                  <a:t>Code length, </a:t>
                </a:r>
                <a14:m>
                  <m:oMath xmlns:m="http://schemas.openxmlformats.org/officeDocument/2006/math">
                    <m:r>
                      <a:rPr lang="en-US" altLang="ko-KR" sz="369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3690" i="1">
                        <a:latin typeface="Cambria Math" panose="02040503050406030204" pitchFamily="18" charset="0"/>
                      </a:rPr>
                      <m:t>=1024</m:t>
                    </m:r>
                  </m:oMath>
                </a14:m>
                <a:endParaRPr lang="en-US" altLang="ko-KR" sz="3690" dirty="0"/>
              </a:p>
              <a:p>
                <a:pPr marL="728980" lvl="1" indent="-452358">
                  <a:lnSpc>
                    <a:spcPct val="100000"/>
                  </a:lnSpc>
                  <a:spcBef>
                    <a:spcPts val="300"/>
                  </a:spcBef>
                  <a:buClr>
                    <a:schemeClr val="accent6"/>
                  </a:buClr>
                </a:pPr>
                <a:r>
                  <a:rPr lang="en-US" altLang="ko-KR" sz="3690" dirty="0"/>
                  <a:t>Parallel factor, </a:t>
                </a:r>
                <a14:m>
                  <m:oMath xmlns:m="http://schemas.openxmlformats.org/officeDocument/2006/math">
                    <m:r>
                      <a:rPr lang="en-US" altLang="ko-KR" sz="369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3690" dirty="0"/>
                  <a:t> = 6</a:t>
                </a:r>
              </a:p>
              <a:p>
                <a:pPr marL="276622" lvl="1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ko-KR" sz="3690" dirty="0"/>
              </a:p>
              <a:p>
                <a:pPr marL="728980" lvl="1" indent="-452358">
                  <a:lnSpc>
                    <a:spcPct val="100000"/>
                  </a:lnSpc>
                  <a:spcBef>
                    <a:spcPts val="300"/>
                  </a:spcBef>
                </a:pPr>
                <a:endParaRPr lang="en-US" altLang="ko-KR" sz="3690" dirty="0"/>
              </a:p>
            </p:txBody>
          </p:sp>
        </mc:Choice>
        <mc:Fallback>
          <p:sp>
            <p:nvSpPr>
              <p:cNvPr id="217" name="내용 개체 틀 6">
                <a:extLst>
                  <a:ext uri="{FF2B5EF4-FFF2-40B4-BE49-F238E27FC236}">
                    <a16:creationId xmlns:a16="http://schemas.microsoft.com/office/drawing/2014/main" id="{A75F0951-F49E-4E47-88C8-8ABA63AF3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229" y="19090514"/>
                <a:ext cx="13624028" cy="17069544"/>
              </a:xfrm>
              <a:prstGeom prst="rect">
                <a:avLst/>
              </a:prstGeom>
              <a:blipFill>
                <a:blip r:embed="rId5"/>
                <a:stretch>
                  <a:fillRect l="-1298" t="-7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사각형: 둥근 모서리 218">
            <a:extLst>
              <a:ext uri="{FF2B5EF4-FFF2-40B4-BE49-F238E27FC236}">
                <a16:creationId xmlns:a16="http://schemas.microsoft.com/office/drawing/2014/main" id="{8EC22815-EA2F-4F87-BBAC-75190D0B3F9C}"/>
              </a:ext>
            </a:extLst>
          </p:cNvPr>
          <p:cNvSpPr/>
          <p:nvPr/>
        </p:nvSpPr>
        <p:spPr>
          <a:xfrm>
            <a:off x="738554" y="6590906"/>
            <a:ext cx="28785336" cy="2459907"/>
          </a:xfrm>
          <a:prstGeom prst="roundRect">
            <a:avLst>
              <a:gd name="adj" fmla="val 6753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r>
              <a:rPr lang="ko-KR" altLang="en-US" sz="5174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요약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FBBA0F7-BC17-45ED-8B73-7F727AA5A3B4}"/>
              </a:ext>
            </a:extLst>
          </p:cNvPr>
          <p:cNvSpPr txBox="1"/>
          <p:nvPr/>
        </p:nvSpPr>
        <p:spPr>
          <a:xfrm>
            <a:off x="907363" y="7018418"/>
            <a:ext cx="28419782" cy="208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altLang="ko-KR" sz="3800" kern="0" spc="-62" dirty="0"/>
              <a:t>  The channel achieving property of the polar code has made the polar code the favorable error-correcting codes. However, sufficient error-correcting performance is achieved asymptotically when the code is long enough. </a:t>
            </a:r>
            <a:r>
              <a:rPr lang="en-US" altLang="ko-KR" sz="3800" kern="0" spc="-72" dirty="0"/>
              <a:t>Although the first fully parallel encoder is intuitive and easy to implement, </a:t>
            </a:r>
            <a:r>
              <a:rPr lang="en-US" altLang="ko-KR" sz="3800" kern="0" spc="-41" dirty="0"/>
              <a:t>it is not suitable because of its huge hardware complexity in long polar codes. </a:t>
            </a:r>
            <a:r>
              <a:rPr lang="en-US" altLang="ko-KR" sz="3800" kern="0" spc="-41" dirty="0">
                <a:solidFill>
                  <a:srgbClr val="000000"/>
                </a:solidFill>
              </a:rPr>
              <a:t>By improving the preceding problem, </a:t>
            </a:r>
            <a:r>
              <a:rPr lang="en-US" altLang="ko-KR" sz="3800" kern="0" spc="-72" dirty="0">
                <a:solidFill>
                  <a:srgbClr val="000000"/>
                </a:solidFill>
              </a:rPr>
              <a:t>we propose a generalized partially parallel encoder that is as intuitive as fully parallel encoder by applying the optimum circuit for the bit-dimension permutation. </a:t>
            </a:r>
            <a:endParaRPr lang="ko-KR" altLang="en-US" sz="3800" kern="0" spc="-72" dirty="0"/>
          </a:p>
        </p:txBody>
      </p:sp>
      <p:sp>
        <p:nvSpPr>
          <p:cNvPr id="221" name="사각형: 둥근 모서리 220">
            <a:extLst>
              <a:ext uri="{FF2B5EF4-FFF2-40B4-BE49-F238E27FC236}">
                <a16:creationId xmlns:a16="http://schemas.microsoft.com/office/drawing/2014/main" id="{438AAFC0-34FB-4B13-9900-FC58030C6D37}"/>
              </a:ext>
            </a:extLst>
          </p:cNvPr>
          <p:cNvSpPr/>
          <p:nvPr/>
        </p:nvSpPr>
        <p:spPr>
          <a:xfrm>
            <a:off x="738555" y="6214248"/>
            <a:ext cx="28785337" cy="77116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r>
              <a:rPr lang="en-US" altLang="ko-KR" sz="48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Abstract</a:t>
            </a:r>
            <a:endParaRPr lang="ko-KR" altLang="en-US" sz="4800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22" name="사각형: 둥근 모서리 221">
            <a:extLst>
              <a:ext uri="{FF2B5EF4-FFF2-40B4-BE49-F238E27FC236}">
                <a16:creationId xmlns:a16="http://schemas.microsoft.com/office/drawing/2014/main" id="{AB665BD7-8F82-474E-BF7C-D659BCABF53B}"/>
              </a:ext>
            </a:extLst>
          </p:cNvPr>
          <p:cNvSpPr/>
          <p:nvPr/>
        </p:nvSpPr>
        <p:spPr>
          <a:xfrm>
            <a:off x="15298405" y="36841231"/>
            <a:ext cx="14190093" cy="3100310"/>
          </a:xfrm>
          <a:prstGeom prst="roundRect">
            <a:avLst>
              <a:gd name="adj" fmla="val 7748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endParaRPr lang="ko-KR" altLang="en-US" sz="5174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23" name="사각형: 둥근 모서리 222">
            <a:extLst>
              <a:ext uri="{FF2B5EF4-FFF2-40B4-BE49-F238E27FC236}">
                <a16:creationId xmlns:a16="http://schemas.microsoft.com/office/drawing/2014/main" id="{ACEABDC7-F793-4D8C-964F-EF96DF0CFE29}"/>
              </a:ext>
            </a:extLst>
          </p:cNvPr>
          <p:cNvSpPr/>
          <p:nvPr/>
        </p:nvSpPr>
        <p:spPr>
          <a:xfrm>
            <a:off x="15298403" y="36450883"/>
            <a:ext cx="14188221" cy="9181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192"/>
            <a:r>
              <a:rPr lang="en-US" altLang="ko-KR" sz="48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Conclusion</a:t>
            </a:r>
            <a:endParaRPr lang="ko-KR" altLang="en-US" sz="4800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24" name="내용 개체 틀 6">
            <a:extLst>
              <a:ext uri="{FF2B5EF4-FFF2-40B4-BE49-F238E27FC236}">
                <a16:creationId xmlns:a16="http://schemas.microsoft.com/office/drawing/2014/main" id="{0B1A682C-130C-46CF-9B4D-0EC7EB0C4385}"/>
              </a:ext>
            </a:extLst>
          </p:cNvPr>
          <p:cNvSpPr txBox="1">
            <a:spLocks/>
          </p:cNvSpPr>
          <p:nvPr/>
        </p:nvSpPr>
        <p:spPr>
          <a:xfrm>
            <a:off x="15465724" y="37394885"/>
            <a:ext cx="13886556" cy="30943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3024012" rtl="0" eaLnBrk="1" latinLnBrk="1" hangingPunct="1">
              <a:lnSpc>
                <a:spcPct val="90000"/>
              </a:lnSpc>
              <a:spcBef>
                <a:spcPts val="3307"/>
              </a:spcBef>
              <a:buFont typeface="Wingdings" panose="05000000000000000000" pitchFamily="2" charset="2"/>
              <a:buChar char="§"/>
              <a:defRPr sz="54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나눔스퀘어 Bold" panose="020B0600000101010101" pitchFamily="50" charset="-127"/>
                <a:cs typeface="Calibri" panose="020F0502020204030204" pitchFamily="34" charset="0"/>
              </a:defRPr>
            </a:lvl1pPr>
            <a:lvl2pPr marL="446088" indent="-176213" algn="l" defTabSz="3024012" rtl="0" eaLnBrk="1" latinLnBrk="1" hangingPunct="1">
              <a:lnSpc>
                <a:spcPct val="90000"/>
              </a:lnSpc>
              <a:spcBef>
                <a:spcPts val="165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나눔스퀘어 Bold" panose="020B0600000101010101" pitchFamily="50" charset="-127"/>
                <a:cs typeface="+mn-cs"/>
              </a:defRPr>
            </a:lvl2pPr>
            <a:lvl3pPr marL="717550" marR="0" indent="-17780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맑은 고딕" panose="020B0503020000020004" pitchFamily="50" charset="-127"/>
              <a:buChar char="-"/>
              <a:tabLst/>
              <a:defRPr sz="4400" kern="1200">
                <a:solidFill>
                  <a:schemeClr val="tx1"/>
                </a:solidFill>
                <a:latin typeface="+mn-lt"/>
                <a:ea typeface="나눔스퀘어 Bold" panose="020B0600000101010101" pitchFamily="50" charset="-127"/>
                <a:cs typeface="+mn-cs"/>
              </a:defRPr>
            </a:lvl3pPr>
            <a:lvl4pPr marL="828675" indent="0" algn="l" defTabSz="3024012" rtl="0" eaLnBrk="1" latinLnBrk="1" hangingPunct="1">
              <a:lnSpc>
                <a:spcPct val="90000"/>
              </a:lnSpc>
              <a:spcBef>
                <a:spcPts val="1654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717550" algn="l"/>
              </a:tabLst>
              <a:defRPr sz="4000" kern="1200">
                <a:solidFill>
                  <a:schemeClr val="tx1"/>
                </a:solidFill>
                <a:latin typeface="+mn-lt"/>
                <a:ea typeface="나눔스퀘어 Bold" panose="020B0600000101010101" pitchFamily="50" charset="-127"/>
                <a:cs typeface="+mn-cs"/>
              </a:defRPr>
            </a:lvl4pPr>
            <a:lvl5pPr marL="6804028" indent="-756003" algn="l" defTabSz="3024012" rtl="0" eaLnBrk="1" latinLnBrk="1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5pPr>
            <a:lvl6pPr marL="8316034" indent="-756003" algn="l" defTabSz="3024012" rtl="0" eaLnBrk="1" latinLnBrk="1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 rtl="0" eaLnBrk="1" latinLnBrk="1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 rtl="0" eaLnBrk="1" latinLnBrk="1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2" indent="-756003" algn="l" defTabSz="3024012" rtl="0" eaLnBrk="1" latinLnBrk="1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6055" indent="-452358">
              <a:lnSpc>
                <a:spcPct val="100000"/>
              </a:lnSpc>
              <a:spcBef>
                <a:spcPts val="300"/>
              </a:spcBef>
            </a:pPr>
            <a:r>
              <a:rPr lang="en-US" altLang="ko-KR" sz="4510" dirty="0"/>
              <a:t>Proposed Partially parallel polar encoder architecture</a:t>
            </a:r>
          </a:p>
          <a:p>
            <a:pPr marL="728980" lvl="1" indent="-45235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</a:pPr>
            <a:r>
              <a:rPr lang="en-US" altLang="ko-KR" sz="3690" dirty="0"/>
              <a:t>Provide a practical solution for polar encoders</a:t>
            </a:r>
          </a:p>
          <a:p>
            <a:pPr marL="728980" lvl="1" indent="-45235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</a:pPr>
            <a:r>
              <a:rPr lang="en-US" altLang="ko-KR" sz="4000" dirty="0"/>
              <a:t>Trade-off between hardware area and latency</a:t>
            </a:r>
          </a:p>
          <a:p>
            <a:pPr marL="728980" lvl="1" indent="-452358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</a:pPr>
            <a:r>
              <a:rPr lang="en-US" altLang="ko-KR" sz="3600" dirty="0"/>
              <a:t>More intuitive and regular than previous partially parallel architecture</a:t>
            </a:r>
            <a:endParaRPr lang="en-US" altLang="ko-KR" sz="3690" dirty="0"/>
          </a:p>
          <a:p>
            <a:pPr marL="728980" lvl="1" indent="-452358">
              <a:lnSpc>
                <a:spcPct val="100000"/>
              </a:lnSpc>
              <a:spcBef>
                <a:spcPts val="300"/>
              </a:spcBef>
            </a:pPr>
            <a:endParaRPr lang="en-US" altLang="ko-KR" sz="3690" dirty="0"/>
          </a:p>
          <a:p>
            <a:pPr marL="728980" lvl="1" indent="-452358">
              <a:lnSpc>
                <a:spcPct val="100000"/>
              </a:lnSpc>
              <a:spcBef>
                <a:spcPts val="300"/>
              </a:spcBef>
            </a:pPr>
            <a:endParaRPr lang="en-US" altLang="ko-KR" sz="1600" dirty="0"/>
          </a:p>
          <a:p>
            <a:pPr marL="728980" lvl="1" indent="-452358">
              <a:lnSpc>
                <a:spcPct val="100000"/>
              </a:lnSpc>
              <a:spcBef>
                <a:spcPts val="300"/>
              </a:spcBef>
            </a:pPr>
            <a:endParaRPr lang="en-US" altLang="ko-KR" sz="3200" dirty="0"/>
          </a:p>
          <a:p>
            <a:pPr marL="728980" lvl="1" indent="-452358">
              <a:lnSpc>
                <a:spcPct val="100000"/>
              </a:lnSpc>
              <a:spcBef>
                <a:spcPts val="300"/>
              </a:spcBef>
            </a:pPr>
            <a:endParaRPr lang="en-US" altLang="ko-KR" sz="3690" dirty="0"/>
          </a:p>
          <a:p>
            <a:pPr marL="728980" lvl="1" indent="-452358">
              <a:lnSpc>
                <a:spcPct val="100000"/>
              </a:lnSpc>
              <a:spcBef>
                <a:spcPts val="300"/>
              </a:spcBef>
            </a:pPr>
            <a:endParaRPr lang="en-US" altLang="ko-KR" sz="2000" dirty="0"/>
          </a:p>
        </p:txBody>
      </p:sp>
      <p:sp>
        <p:nvSpPr>
          <p:cNvPr id="225" name="직사각형 224">
            <a:extLst>
              <a:ext uri="{FF2B5EF4-FFF2-40B4-BE49-F238E27FC236}">
                <a16:creationId xmlns:a16="http://schemas.microsoft.com/office/drawing/2014/main" id="{00EB8402-8860-4C15-B570-B905963DD035}"/>
              </a:ext>
            </a:extLst>
          </p:cNvPr>
          <p:cNvSpPr/>
          <p:nvPr/>
        </p:nvSpPr>
        <p:spPr>
          <a:xfrm>
            <a:off x="4548613" y="33448513"/>
            <a:ext cx="6517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Elementary bit-exchange circuit for </a:t>
            </a:r>
            <a:r>
              <a:rPr lang="en-US" altLang="ko-KR" sz="2400" b="1" dirty="0">
                <a:solidFill>
                  <a:srgbClr val="C00000"/>
                </a:solidFill>
              </a:rPr>
              <a:t>serial-parallel </a:t>
            </a:r>
          </a:p>
        </p:txBody>
      </p:sp>
      <p:graphicFrame>
        <p:nvGraphicFramePr>
          <p:cNvPr id="226" name="표 225">
            <a:extLst>
              <a:ext uri="{FF2B5EF4-FFF2-40B4-BE49-F238E27FC236}">
                <a16:creationId xmlns:a16="http://schemas.microsoft.com/office/drawing/2014/main" id="{FA91554F-43E6-44FE-84F2-42C1C4DB2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31851"/>
              </p:ext>
            </p:extLst>
          </p:nvPr>
        </p:nvGraphicFramePr>
        <p:xfrm>
          <a:off x="16301131" y="25849313"/>
          <a:ext cx="12240119" cy="2116059"/>
        </p:xfrm>
        <a:graphic>
          <a:graphicData uri="http://schemas.openxmlformats.org/drawingml/2006/table">
            <a:tbl>
              <a:tblPr/>
              <a:tblGrid>
                <a:gridCol w="3885887">
                  <a:extLst>
                    <a:ext uri="{9D8B030D-6E8A-4147-A177-3AD203B41FA5}">
                      <a16:colId xmlns:a16="http://schemas.microsoft.com/office/drawing/2014/main" val="1095584008"/>
                    </a:ext>
                  </a:extLst>
                </a:gridCol>
                <a:gridCol w="2088558">
                  <a:extLst>
                    <a:ext uri="{9D8B030D-6E8A-4147-A177-3AD203B41FA5}">
                      <a16:colId xmlns:a16="http://schemas.microsoft.com/office/drawing/2014/main" val="1038577154"/>
                    </a:ext>
                  </a:extLst>
                </a:gridCol>
                <a:gridCol w="2088558">
                  <a:extLst>
                    <a:ext uri="{9D8B030D-6E8A-4147-A177-3AD203B41FA5}">
                      <a16:colId xmlns:a16="http://schemas.microsoft.com/office/drawing/2014/main" val="3275027692"/>
                    </a:ext>
                  </a:extLst>
                </a:gridCol>
                <a:gridCol w="2088558">
                  <a:extLst>
                    <a:ext uri="{9D8B030D-6E8A-4147-A177-3AD203B41FA5}">
                      <a16:colId xmlns:a16="http://schemas.microsoft.com/office/drawing/2014/main" val="2337052000"/>
                    </a:ext>
                  </a:extLst>
                </a:gridCol>
                <a:gridCol w="2088558">
                  <a:extLst>
                    <a:ext uri="{9D8B030D-6E8A-4147-A177-3AD203B41FA5}">
                      <a16:colId xmlns:a16="http://schemas.microsoft.com/office/drawing/2014/main" val="2651496882"/>
                    </a:ext>
                  </a:extLst>
                </a:gridCol>
              </a:tblGrid>
              <a:tr h="4990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Parallel factor</a:t>
                      </a:r>
                      <a:endParaRPr lang="en-US" sz="3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16</a:t>
                      </a:r>
                      <a:endParaRPr lang="en-US" sz="3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64</a:t>
                      </a:r>
                      <a:endParaRPr lang="en-US" sz="3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256</a:t>
                      </a:r>
                      <a:endParaRPr lang="en-US" sz="3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1024</a:t>
                      </a:r>
                      <a:endParaRPr lang="en-US" sz="3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480855"/>
                  </a:ext>
                </a:extLst>
              </a:tr>
              <a:tr h="5308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Gate Count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9,579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11,072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16,385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22,186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2545"/>
                  </a:ext>
                </a:extLst>
              </a:tr>
              <a:tr h="5308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Latency 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(Clock cycles)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128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32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014418"/>
                  </a:ext>
                </a:extLst>
              </a:tr>
              <a:tr h="5308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Throughput 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[Gbps]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1.6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6.4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25.6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204.8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95841"/>
                  </a:ext>
                </a:extLst>
              </a:tr>
            </a:tbl>
          </a:graphicData>
        </a:graphic>
      </p:graphicFrame>
      <p:sp>
        <p:nvSpPr>
          <p:cNvPr id="227" name="TextBox 226">
            <a:extLst>
              <a:ext uri="{FF2B5EF4-FFF2-40B4-BE49-F238E27FC236}">
                <a16:creationId xmlns:a16="http://schemas.microsoft.com/office/drawing/2014/main" id="{BE685FC4-D93D-4063-AE36-4789F52FE378}"/>
              </a:ext>
            </a:extLst>
          </p:cNvPr>
          <p:cNvSpPr txBox="1"/>
          <p:nvPr/>
        </p:nvSpPr>
        <p:spPr>
          <a:xfrm>
            <a:off x="786716" y="39939046"/>
            <a:ext cx="28785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</a:t>
            </a:r>
            <a:r>
              <a:rPr lang="en-US" altLang="ko-KR" sz="3100" dirty="0"/>
              <a:t>  This work was supported by the National Research Foundation of Korea (</a:t>
            </a:r>
            <a:r>
              <a:rPr lang="en-US" altLang="ko-KR" sz="3100" dirty="0" err="1"/>
              <a:t>NRF</a:t>
            </a:r>
            <a:r>
              <a:rPr lang="en-US" altLang="ko-KR" sz="3100" dirty="0"/>
              <a:t>) grant funded by the Korea government (</a:t>
            </a:r>
            <a:r>
              <a:rPr lang="en-US" altLang="ko-KR" sz="3100" dirty="0" err="1"/>
              <a:t>MSIT</a:t>
            </a:r>
            <a:r>
              <a:rPr lang="en-US" altLang="ko-KR" sz="3100" dirty="0"/>
              <a:t>) (</a:t>
            </a:r>
            <a:r>
              <a:rPr lang="en-US" altLang="ko-KR" sz="3100" dirty="0" err="1"/>
              <a:t>NRF</a:t>
            </a:r>
            <a:r>
              <a:rPr lang="en-US" altLang="ko-KR" sz="3100" dirty="0"/>
              <a:t> - </a:t>
            </a:r>
            <a:r>
              <a:rPr lang="en-US" altLang="ko-KR" sz="3100" dirty="0" err="1"/>
              <a:t>2019M3F3A1A01074449</a:t>
            </a:r>
            <a:r>
              <a:rPr lang="en-US" altLang="ko-KR" sz="3100" dirty="0"/>
              <a:t>) </a:t>
            </a:r>
            <a:br>
              <a:rPr lang="en-US" altLang="ko-KR" sz="3100" dirty="0"/>
            </a:br>
            <a:r>
              <a:rPr lang="en-US" altLang="ko-KR" sz="3100" dirty="0"/>
              <a:t>                                      and EDA tools were supported by IDEC</a:t>
            </a:r>
          </a:p>
        </p:txBody>
      </p:sp>
      <p:pic>
        <p:nvPicPr>
          <p:cNvPr id="228" name="그림 227">
            <a:extLst>
              <a:ext uri="{FF2B5EF4-FFF2-40B4-BE49-F238E27FC236}">
                <a16:creationId xmlns:a16="http://schemas.microsoft.com/office/drawing/2014/main" id="{483D708D-268A-4095-8628-940197976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3364" y="28887999"/>
            <a:ext cx="7297885" cy="7381661"/>
          </a:xfrm>
          <a:prstGeom prst="rect">
            <a:avLst/>
          </a:prstGeom>
        </p:spPr>
      </p:pic>
      <p:pic>
        <p:nvPicPr>
          <p:cNvPr id="229" name="그림 228">
            <a:extLst>
              <a:ext uri="{FF2B5EF4-FFF2-40B4-BE49-F238E27FC236}">
                <a16:creationId xmlns:a16="http://schemas.microsoft.com/office/drawing/2014/main" id="{342EF731-B0B5-49EE-B395-2EAC045B2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529" y="31387968"/>
            <a:ext cx="4903934" cy="2173730"/>
          </a:xfrm>
          <a:prstGeom prst="rect">
            <a:avLst/>
          </a:prstGeom>
        </p:spPr>
      </p:pic>
      <p:pic>
        <p:nvPicPr>
          <p:cNvPr id="230" name="그림 229">
            <a:extLst>
              <a:ext uri="{FF2B5EF4-FFF2-40B4-BE49-F238E27FC236}">
                <a16:creationId xmlns:a16="http://schemas.microsoft.com/office/drawing/2014/main" id="{1FF116C8-83A5-4186-AE53-91ADE66ED1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1656" y="37422490"/>
            <a:ext cx="4903932" cy="2173730"/>
          </a:xfrm>
          <a:prstGeom prst="rect">
            <a:avLst/>
          </a:prstGeom>
        </p:spPr>
      </p:pic>
      <p:pic>
        <p:nvPicPr>
          <p:cNvPr id="231" name="그림 230">
            <a:extLst>
              <a:ext uri="{FF2B5EF4-FFF2-40B4-BE49-F238E27FC236}">
                <a16:creationId xmlns:a16="http://schemas.microsoft.com/office/drawing/2014/main" id="{9FD29C3B-5C2A-4F08-95F8-E69C70416C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66"/>
          <a:stretch/>
        </p:blipFill>
        <p:spPr>
          <a:xfrm>
            <a:off x="1926395" y="15519275"/>
            <a:ext cx="7794163" cy="6791187"/>
          </a:xfrm>
          <a:prstGeom prst="rect">
            <a:avLst/>
          </a:prstGeom>
        </p:spPr>
      </p:pic>
      <p:sp>
        <p:nvSpPr>
          <p:cNvPr id="232" name="화살표: 오른쪽 231">
            <a:extLst>
              <a:ext uri="{FF2B5EF4-FFF2-40B4-BE49-F238E27FC236}">
                <a16:creationId xmlns:a16="http://schemas.microsoft.com/office/drawing/2014/main" id="{BA182361-B80B-4AF2-B46C-DC0B668030FB}"/>
              </a:ext>
            </a:extLst>
          </p:cNvPr>
          <p:cNvSpPr/>
          <p:nvPr/>
        </p:nvSpPr>
        <p:spPr>
          <a:xfrm>
            <a:off x="10716716" y="18386317"/>
            <a:ext cx="1007159" cy="83316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C0ED7D2-F53A-42B3-986E-B71D101BE0BF}"/>
              </a:ext>
            </a:extLst>
          </p:cNvPr>
          <p:cNvSpPr txBox="1"/>
          <p:nvPr/>
        </p:nvSpPr>
        <p:spPr>
          <a:xfrm>
            <a:off x="11923053" y="18510510"/>
            <a:ext cx="242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# of XOR = </a:t>
            </a:r>
            <a:r>
              <a:rPr lang="en-US" altLang="ko-KR" sz="3200" b="1" dirty="0">
                <a:solidFill>
                  <a:srgbClr val="FF0000"/>
                </a:solidFill>
              </a:rPr>
              <a:t>80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234" name="화살표: 오른쪽 233">
            <a:extLst>
              <a:ext uri="{FF2B5EF4-FFF2-40B4-BE49-F238E27FC236}">
                <a16:creationId xmlns:a16="http://schemas.microsoft.com/office/drawing/2014/main" id="{81994D31-DB56-4A2D-B43B-9C3A05AEE601}"/>
              </a:ext>
            </a:extLst>
          </p:cNvPr>
          <p:cNvSpPr/>
          <p:nvPr/>
        </p:nvSpPr>
        <p:spPr>
          <a:xfrm rot="5400000">
            <a:off x="21856509" y="16151583"/>
            <a:ext cx="951566" cy="83316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5" name="그림 234">
            <a:extLst>
              <a:ext uri="{FF2B5EF4-FFF2-40B4-BE49-F238E27FC236}">
                <a16:creationId xmlns:a16="http://schemas.microsoft.com/office/drawing/2014/main" id="{2D782D39-51E2-4E78-A68D-B5825D1371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89549" y="15610815"/>
            <a:ext cx="490790" cy="595959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F75897DF-3CD5-4833-B3D1-4C612FA95162}"/>
              </a:ext>
            </a:extLst>
          </p:cNvPr>
          <p:cNvSpPr txBox="1"/>
          <p:nvPr/>
        </p:nvSpPr>
        <p:spPr>
          <a:xfrm>
            <a:off x="27778739" y="15647130"/>
            <a:ext cx="11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: Register</a:t>
            </a:r>
            <a:endParaRPr lang="ko-KR" altLang="en-US" sz="2000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A5685E40-6CED-4B73-A47A-DBD5DBFD8348}"/>
              </a:ext>
            </a:extLst>
          </p:cNvPr>
          <p:cNvSpPr txBox="1"/>
          <p:nvPr/>
        </p:nvSpPr>
        <p:spPr>
          <a:xfrm>
            <a:off x="19832724" y="17076422"/>
            <a:ext cx="5213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# of XOR = </a:t>
            </a:r>
            <a:r>
              <a:rPr lang="en-US" altLang="ko-KR" sz="3200" b="1" dirty="0">
                <a:solidFill>
                  <a:srgbClr val="FF0000"/>
                </a:solidFill>
              </a:rPr>
              <a:t>10</a:t>
            </a:r>
            <a:r>
              <a:rPr lang="en-US" altLang="ko-KR" sz="3200" dirty="0"/>
              <a:t>,</a:t>
            </a: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en-US" altLang="ko-KR" sz="3200" dirty="0"/>
              <a:t>Total delay = </a:t>
            </a:r>
            <a:r>
              <a:rPr lang="en-US" altLang="ko-KR" sz="3200" b="1" dirty="0">
                <a:solidFill>
                  <a:srgbClr val="FF0000"/>
                </a:solidFill>
              </a:rPr>
              <a:t>16</a:t>
            </a:r>
            <a:endParaRPr lang="ko-KR" altLang="en-US" sz="3200" b="1" dirty="0">
              <a:solidFill>
                <a:srgbClr val="FF0000"/>
              </a:solidFill>
            </a:endParaRPr>
          </a:p>
          <a:p>
            <a:endParaRPr lang="ko-KR" alt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38" name="표 237">
            <a:extLst>
              <a:ext uri="{FF2B5EF4-FFF2-40B4-BE49-F238E27FC236}">
                <a16:creationId xmlns:a16="http://schemas.microsoft.com/office/drawing/2014/main" id="{E7E711ED-E4A8-4494-9801-C24D118E5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36358"/>
              </p:ext>
            </p:extLst>
          </p:nvPr>
        </p:nvGraphicFramePr>
        <p:xfrm>
          <a:off x="16301130" y="22293095"/>
          <a:ext cx="12240119" cy="2722917"/>
        </p:xfrm>
        <a:graphic>
          <a:graphicData uri="http://schemas.openxmlformats.org/drawingml/2006/table">
            <a:tbl>
              <a:tblPr/>
              <a:tblGrid>
                <a:gridCol w="2613485">
                  <a:extLst>
                    <a:ext uri="{9D8B030D-6E8A-4147-A177-3AD203B41FA5}">
                      <a16:colId xmlns:a16="http://schemas.microsoft.com/office/drawing/2014/main" val="1095584008"/>
                    </a:ext>
                  </a:extLst>
                </a:gridCol>
                <a:gridCol w="1604439">
                  <a:extLst>
                    <a:ext uri="{9D8B030D-6E8A-4147-A177-3AD203B41FA5}">
                      <a16:colId xmlns:a16="http://schemas.microsoft.com/office/drawing/2014/main" val="1038577154"/>
                    </a:ext>
                  </a:extLst>
                </a:gridCol>
                <a:gridCol w="1604439">
                  <a:extLst>
                    <a:ext uri="{9D8B030D-6E8A-4147-A177-3AD203B41FA5}">
                      <a16:colId xmlns:a16="http://schemas.microsoft.com/office/drawing/2014/main" val="1028049792"/>
                    </a:ext>
                  </a:extLst>
                </a:gridCol>
                <a:gridCol w="1604439">
                  <a:extLst>
                    <a:ext uri="{9D8B030D-6E8A-4147-A177-3AD203B41FA5}">
                      <a16:colId xmlns:a16="http://schemas.microsoft.com/office/drawing/2014/main" val="3275027692"/>
                    </a:ext>
                  </a:extLst>
                </a:gridCol>
                <a:gridCol w="1604439">
                  <a:extLst>
                    <a:ext uri="{9D8B030D-6E8A-4147-A177-3AD203B41FA5}">
                      <a16:colId xmlns:a16="http://schemas.microsoft.com/office/drawing/2014/main" val="852000910"/>
                    </a:ext>
                  </a:extLst>
                </a:gridCol>
                <a:gridCol w="1604439">
                  <a:extLst>
                    <a:ext uri="{9D8B030D-6E8A-4147-A177-3AD203B41FA5}">
                      <a16:colId xmlns:a16="http://schemas.microsoft.com/office/drawing/2014/main" val="2337052000"/>
                    </a:ext>
                  </a:extLst>
                </a:gridCol>
                <a:gridCol w="1604439">
                  <a:extLst>
                    <a:ext uri="{9D8B030D-6E8A-4147-A177-3AD203B41FA5}">
                      <a16:colId xmlns:a16="http://schemas.microsoft.com/office/drawing/2014/main" val="3875459704"/>
                    </a:ext>
                  </a:extLst>
                </a:gridCol>
              </a:tblGrid>
              <a:tr h="5027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Code length</a:t>
                      </a:r>
                      <a:endParaRPr lang="en-US" sz="3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1024</a:t>
                      </a:r>
                      <a:endParaRPr lang="en-US" sz="3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2048</a:t>
                      </a:r>
                      <a:endParaRPr lang="en-US" sz="3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4096</a:t>
                      </a:r>
                      <a:endParaRPr lang="en-US" sz="32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480855"/>
                  </a:ext>
                </a:extLst>
              </a:tr>
              <a:tr h="5027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Conventional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Conventional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Conventional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317978"/>
                  </a:ext>
                </a:extLst>
              </a:tr>
              <a:tr h="5586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Logic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13872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1486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(10%)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30812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1651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(5%)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67692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1813</a:t>
                      </a:r>
                      <a:r>
                        <a:rPr lang="en-US" altLang="ko-KR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(3%)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2545"/>
                  </a:ext>
                </a:extLst>
              </a:tr>
              <a:tr h="5586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Register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7211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7083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16512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16661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33000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33165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03036"/>
                  </a:ext>
                </a:extLst>
              </a:tr>
              <a:tr h="5586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Total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8469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(41%)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18312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(39%)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100692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34978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(35%)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1441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9" name="직사각형 238">
                <a:extLst>
                  <a:ext uri="{FF2B5EF4-FFF2-40B4-BE49-F238E27FC236}">
                    <a16:creationId xmlns:a16="http://schemas.microsoft.com/office/drawing/2014/main" id="{E1FA2B63-A15E-4574-96F1-153D82060756}"/>
                  </a:ext>
                </a:extLst>
              </p:cNvPr>
              <p:cNvSpPr/>
              <p:nvPr/>
            </p:nvSpPr>
            <p:spPr>
              <a:xfrm>
                <a:off x="10111017" y="20993331"/>
                <a:ext cx="4713726" cy="84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47909" lvl="2" indent="-546735">
                  <a:spcBef>
                    <a:spcPts val="600"/>
                  </a:spcBef>
                </a:pPr>
                <a:r>
                  <a:rPr lang="en-US" altLang="ko-KR" sz="2200" dirty="0">
                    <a:effectLst/>
                  </a:rPr>
                  <a:t>Code length </a:t>
                </a:r>
                <a14:m>
                  <m:oMath xmlns:m="http://schemas.openxmlformats.org/officeDocument/2006/math">
                    <m:r>
                      <a:rPr lang="en-US" altLang="ko-KR" sz="2200" b="0" i="1">
                        <a:effectLst/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200" b="0" i="1">
                        <a:effectLst/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altLang="ko-KR" sz="2200" dirty="0">
                    <a:effectLst/>
                  </a:rPr>
                  <a:t> </a:t>
                </a:r>
              </a:p>
              <a:p>
                <a:pPr marL="1047909" lvl="2" indent="-546735">
                  <a:spcBef>
                    <a:spcPts val="600"/>
                  </a:spcBef>
                </a:pPr>
                <a:r>
                  <a:rPr lang="en-US" altLang="ko-KR" sz="2200" dirty="0">
                    <a:effectLst/>
                  </a:rPr>
                  <a:t># of encoding stage</a:t>
                </a:r>
                <a14:m>
                  <m:oMath xmlns:m="http://schemas.openxmlformats.org/officeDocument/2006/math">
                    <m:r>
                      <a:rPr lang="en-US" altLang="ko-KR" sz="2200" b="0">
                        <a:effectLst/>
                        <a:latin typeface="Cambria Math" panose="02040503050406030204" pitchFamily="18" charset="0"/>
                      </a:rPr>
                      <m:t> = </m:t>
                    </m:r>
                    <m:func>
                      <m:funcPr>
                        <m:ctrlPr>
                          <a:rPr lang="en-US" altLang="ko-KR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ko-KR" sz="2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200" b="0" i="0">
                                <a:effectLst/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ko-KR" sz="2200" b="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ko-KR" sz="2200" b="0" i="1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ko-KR" sz="2200" b="0" i="1">
                        <a:effectLst/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altLang="ko-KR" sz="2200" dirty="0">
                  <a:effectLst/>
                </a:endParaRPr>
              </a:p>
            </p:txBody>
          </p:sp>
        </mc:Choice>
        <mc:Fallback>
          <p:sp>
            <p:nvSpPr>
              <p:cNvPr id="239" name="직사각형 238">
                <a:extLst>
                  <a:ext uri="{FF2B5EF4-FFF2-40B4-BE49-F238E27FC236}">
                    <a16:creationId xmlns:a16="http://schemas.microsoft.com/office/drawing/2014/main" id="{E1FA2B63-A15E-4574-96F1-153D82060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17" y="20993331"/>
                <a:ext cx="4713726" cy="846386"/>
              </a:xfrm>
              <a:prstGeom prst="rect">
                <a:avLst/>
              </a:prstGeom>
              <a:blipFill>
                <a:blip r:embed="rId11"/>
                <a:stretch>
                  <a:fillRect t="-5036" b="-136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0" name="그림 239">
            <a:extLst>
              <a:ext uri="{FF2B5EF4-FFF2-40B4-BE49-F238E27FC236}">
                <a16:creationId xmlns:a16="http://schemas.microsoft.com/office/drawing/2014/main" id="{B6326761-BD38-41FD-A7AA-5450DCE4D7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12930" y="12043247"/>
            <a:ext cx="13839350" cy="3606112"/>
          </a:xfrm>
          <a:prstGeom prst="rect">
            <a:avLst/>
          </a:prstGeom>
        </p:spPr>
      </p:pic>
      <p:sp>
        <p:nvSpPr>
          <p:cNvPr id="241" name="직사각형 240">
            <a:extLst>
              <a:ext uri="{FF2B5EF4-FFF2-40B4-BE49-F238E27FC236}">
                <a16:creationId xmlns:a16="http://schemas.microsoft.com/office/drawing/2014/main" id="{935118A1-B082-414E-B095-C2562E2C458B}"/>
              </a:ext>
            </a:extLst>
          </p:cNvPr>
          <p:cNvSpPr/>
          <p:nvPr/>
        </p:nvSpPr>
        <p:spPr>
          <a:xfrm>
            <a:off x="19715081" y="15510517"/>
            <a:ext cx="5360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7909" lvl="2" indent="-546735">
              <a:spcBef>
                <a:spcPts val="600"/>
              </a:spcBef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polar encoder architecture</a:t>
            </a:r>
          </a:p>
        </p:txBody>
      </p:sp>
      <p:sp>
        <p:nvSpPr>
          <p:cNvPr id="242" name="직사각형 241">
            <a:extLst>
              <a:ext uri="{FF2B5EF4-FFF2-40B4-BE49-F238E27FC236}">
                <a16:creationId xmlns:a16="http://schemas.microsoft.com/office/drawing/2014/main" id="{79910DF1-FC17-4A1E-9E65-F78C6EB2C03A}"/>
              </a:ext>
            </a:extLst>
          </p:cNvPr>
          <p:cNvSpPr/>
          <p:nvPr/>
        </p:nvSpPr>
        <p:spPr>
          <a:xfrm>
            <a:off x="3046769" y="22079518"/>
            <a:ext cx="5843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47909" lvl="2" indent="-546735">
              <a:spcBef>
                <a:spcPts val="600"/>
              </a:spcBef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polar encoder architecture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807C63B9-D9F4-4CF2-8CC1-58D470E0D92F}"/>
                  </a:ext>
                </a:extLst>
              </p:cNvPr>
              <p:cNvSpPr txBox="1"/>
              <p:nvPr/>
            </p:nvSpPr>
            <p:spPr>
              <a:xfrm>
                <a:off x="1926395" y="28933397"/>
                <a:ext cx="208390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807C63B9-D9F4-4CF2-8CC1-58D470E0D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395" y="28933397"/>
                <a:ext cx="2083901" cy="20621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사각형: 둥근 모서리 243">
            <a:extLst>
              <a:ext uri="{FF2B5EF4-FFF2-40B4-BE49-F238E27FC236}">
                <a16:creationId xmlns:a16="http://schemas.microsoft.com/office/drawing/2014/main" id="{C8A96FFA-6CDD-44EB-A1F9-C7EDC76BBB37}"/>
              </a:ext>
            </a:extLst>
          </p:cNvPr>
          <p:cNvSpPr/>
          <p:nvPr/>
        </p:nvSpPr>
        <p:spPr>
          <a:xfrm>
            <a:off x="4801422" y="29298312"/>
            <a:ext cx="5670148" cy="1554009"/>
          </a:xfrm>
          <a:prstGeom prst="roundRect">
            <a:avLst>
              <a:gd name="adj" fmla="val 6776"/>
            </a:avLst>
          </a:prstGeom>
          <a:solidFill>
            <a:schemeClr val="accent6">
              <a:lumMod val="20000"/>
              <a:lumOff val="8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자유형: 도형 244">
            <a:extLst>
              <a:ext uri="{FF2B5EF4-FFF2-40B4-BE49-F238E27FC236}">
                <a16:creationId xmlns:a16="http://schemas.microsoft.com/office/drawing/2014/main" id="{BBF8D6C5-44F8-4662-9E71-4F2AA13A7A5B}"/>
              </a:ext>
            </a:extLst>
          </p:cNvPr>
          <p:cNvSpPr/>
          <p:nvPr/>
        </p:nvSpPr>
        <p:spPr>
          <a:xfrm rot="5400000">
            <a:off x="2334822" y="29869869"/>
            <a:ext cx="527050" cy="304800"/>
          </a:xfrm>
          <a:custGeom>
            <a:avLst/>
            <a:gdLst>
              <a:gd name="connsiteX0" fmla="*/ 0 w 596900"/>
              <a:gd name="connsiteY0" fmla="*/ 0 h 304800"/>
              <a:gd name="connsiteX1" fmla="*/ 0 w 596900"/>
              <a:gd name="connsiteY1" fmla="*/ 304800 h 304800"/>
              <a:gd name="connsiteX2" fmla="*/ 596900 w 596900"/>
              <a:gd name="connsiteY2" fmla="*/ 304800 h 304800"/>
              <a:gd name="connsiteX3" fmla="*/ 596900 w 596900"/>
              <a:gd name="connsiteY3" fmla="*/ 127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" h="304800">
                <a:moveTo>
                  <a:pt x="0" y="0"/>
                </a:moveTo>
                <a:lnTo>
                  <a:pt x="0" y="304800"/>
                </a:lnTo>
                <a:lnTo>
                  <a:pt x="596900" y="304800"/>
                </a:lnTo>
                <a:lnTo>
                  <a:pt x="596900" y="12700"/>
                </a:lnTo>
              </a:path>
            </a:pathLst>
          </a:custGeom>
          <a:noFill/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FCD8C815-4D63-448C-84B9-BD5E156AAC8D}"/>
              </a:ext>
            </a:extLst>
          </p:cNvPr>
          <p:cNvGrpSpPr/>
          <p:nvPr/>
        </p:nvGrpSpPr>
        <p:grpSpPr>
          <a:xfrm>
            <a:off x="4967766" y="29312422"/>
            <a:ext cx="4672947" cy="1390210"/>
            <a:chOff x="5399400" y="30204653"/>
            <a:chExt cx="4672947" cy="1390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EDAC54CB-FD60-4C7B-9F7D-C64FD4135930}"/>
                    </a:ext>
                  </a:extLst>
                </p:cNvPr>
                <p:cNvSpPr txBox="1"/>
                <p:nvPr/>
              </p:nvSpPr>
              <p:spPr>
                <a:xfrm>
                  <a:off x="6179729" y="30564639"/>
                  <a:ext cx="95329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3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30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C73780D-7C56-4BEC-9D7B-CA2C2FDCE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729" y="30564639"/>
                  <a:ext cx="953294" cy="10156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A20D7DB9-DB01-494F-A956-80B3ED5368BD}"/>
                    </a:ext>
                  </a:extLst>
                </p:cNvPr>
                <p:cNvSpPr txBox="1"/>
                <p:nvPr/>
              </p:nvSpPr>
              <p:spPr>
                <a:xfrm>
                  <a:off x="6724728" y="30557736"/>
                  <a:ext cx="95329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3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3000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D095C12-A990-4BB3-82CF-C5E0CDAD3E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728" y="30557736"/>
                  <a:ext cx="953294" cy="101566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9" name="직선 연결선 248">
              <a:extLst>
                <a:ext uri="{FF2B5EF4-FFF2-40B4-BE49-F238E27FC236}">
                  <a16:creationId xmlns:a16="http://schemas.microsoft.com/office/drawing/2014/main" id="{DBCC7764-22C7-4567-93B5-848AC5EF3381}"/>
                </a:ext>
              </a:extLst>
            </p:cNvPr>
            <p:cNvCxnSpPr>
              <a:cxnSpLocks/>
            </p:cNvCxnSpPr>
            <p:nvPr/>
          </p:nvCxnSpPr>
          <p:spPr>
            <a:xfrm>
              <a:off x="6435885" y="30587694"/>
              <a:ext cx="28884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직선 연결선 249">
              <a:extLst>
                <a:ext uri="{FF2B5EF4-FFF2-40B4-BE49-F238E27FC236}">
                  <a16:creationId xmlns:a16="http://schemas.microsoft.com/office/drawing/2014/main" id="{0B3CED39-DB06-400D-B37C-C519DCAC3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6721" y="30749196"/>
              <a:ext cx="0" cy="32194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6E43DCBD-6E0A-4377-BE9C-414A981B2BDC}"/>
                </a:ext>
              </a:extLst>
            </p:cNvPr>
            <p:cNvSpPr txBox="1"/>
            <p:nvPr/>
          </p:nvSpPr>
          <p:spPr>
            <a:xfrm>
              <a:off x="6104922" y="30204653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Serial</a:t>
              </a:r>
              <a:endPara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2" name="타원 251">
              <a:extLst>
                <a:ext uri="{FF2B5EF4-FFF2-40B4-BE49-F238E27FC236}">
                  <a16:creationId xmlns:a16="http://schemas.microsoft.com/office/drawing/2014/main" id="{8BC5F67D-6833-45F7-8494-7F09B64451F8}"/>
                </a:ext>
              </a:extLst>
            </p:cNvPr>
            <p:cNvSpPr/>
            <p:nvPr/>
          </p:nvSpPr>
          <p:spPr>
            <a:xfrm>
              <a:off x="6396739" y="30650975"/>
              <a:ext cx="499664" cy="4996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타원 252">
              <a:extLst>
                <a:ext uri="{FF2B5EF4-FFF2-40B4-BE49-F238E27FC236}">
                  <a16:creationId xmlns:a16="http://schemas.microsoft.com/office/drawing/2014/main" id="{E717889F-D400-49B6-B9DA-E93931CAB52F}"/>
                </a:ext>
              </a:extLst>
            </p:cNvPr>
            <p:cNvSpPr/>
            <p:nvPr/>
          </p:nvSpPr>
          <p:spPr>
            <a:xfrm>
              <a:off x="6946694" y="31095200"/>
              <a:ext cx="499663" cy="4996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B8D00BE-2A70-40F9-BE96-F09A23B70AC4}"/>
                </a:ext>
              </a:extLst>
            </p:cNvPr>
            <p:cNvSpPr txBox="1"/>
            <p:nvPr/>
          </p:nvSpPr>
          <p:spPr>
            <a:xfrm>
              <a:off x="5399400" y="30635207"/>
              <a:ext cx="869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Parallel</a:t>
              </a:r>
              <a:endPara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55" name="직선 연결선 254">
              <a:extLst>
                <a:ext uri="{FF2B5EF4-FFF2-40B4-BE49-F238E27FC236}">
                  <a16:creationId xmlns:a16="http://schemas.microsoft.com/office/drawing/2014/main" id="{08DAF3E6-645B-473F-A251-1BA80D1FB053}"/>
                </a:ext>
              </a:extLst>
            </p:cNvPr>
            <p:cNvCxnSpPr>
              <a:cxnSpLocks/>
            </p:cNvCxnSpPr>
            <p:nvPr/>
          </p:nvCxnSpPr>
          <p:spPr>
            <a:xfrm>
              <a:off x="9700874" y="30587694"/>
              <a:ext cx="28884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직선 연결선 255">
              <a:extLst>
                <a:ext uri="{FF2B5EF4-FFF2-40B4-BE49-F238E27FC236}">
                  <a16:creationId xmlns:a16="http://schemas.microsoft.com/office/drawing/2014/main" id="{772786E8-C4C8-4E66-9276-06F7467594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1710" y="30749196"/>
              <a:ext cx="0" cy="32194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C50D089B-E297-4FAB-912B-F6011A0136A7}"/>
                </a:ext>
              </a:extLst>
            </p:cNvPr>
            <p:cNvSpPr txBox="1"/>
            <p:nvPr/>
          </p:nvSpPr>
          <p:spPr>
            <a:xfrm>
              <a:off x="9369911" y="30204653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Serial</a:t>
              </a:r>
              <a:endPara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13043CB4-6496-4169-853D-DA1A3E8790D6}"/>
                </a:ext>
              </a:extLst>
            </p:cNvPr>
            <p:cNvSpPr txBox="1"/>
            <p:nvPr/>
          </p:nvSpPr>
          <p:spPr>
            <a:xfrm>
              <a:off x="8664389" y="30635207"/>
              <a:ext cx="869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Parallel</a:t>
              </a:r>
              <a:endPara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9" name="타원 258">
            <a:extLst>
              <a:ext uri="{FF2B5EF4-FFF2-40B4-BE49-F238E27FC236}">
                <a16:creationId xmlns:a16="http://schemas.microsoft.com/office/drawing/2014/main" id="{6FF0E99F-E542-40FD-8C0A-1E27079E84D8}"/>
              </a:ext>
            </a:extLst>
          </p:cNvPr>
          <p:cNvSpPr/>
          <p:nvPr/>
        </p:nvSpPr>
        <p:spPr>
          <a:xfrm>
            <a:off x="11677268" y="29517470"/>
            <a:ext cx="474265" cy="4742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타원 259">
            <a:extLst>
              <a:ext uri="{FF2B5EF4-FFF2-40B4-BE49-F238E27FC236}">
                <a16:creationId xmlns:a16="http://schemas.microsoft.com/office/drawing/2014/main" id="{27D10BE1-D62E-4AE4-B3E5-BEF5916CA44E}"/>
              </a:ext>
            </a:extLst>
          </p:cNvPr>
          <p:cNvSpPr/>
          <p:nvPr/>
        </p:nvSpPr>
        <p:spPr>
          <a:xfrm>
            <a:off x="11687575" y="29993720"/>
            <a:ext cx="474265" cy="4742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1" name="사각형: 둥근 모서리 260">
            <a:extLst>
              <a:ext uri="{FF2B5EF4-FFF2-40B4-BE49-F238E27FC236}">
                <a16:creationId xmlns:a16="http://schemas.microsoft.com/office/drawing/2014/main" id="{49279E0A-598D-4464-B966-FD37B76027F9}"/>
              </a:ext>
            </a:extLst>
          </p:cNvPr>
          <p:cNvSpPr/>
          <p:nvPr/>
        </p:nvSpPr>
        <p:spPr>
          <a:xfrm>
            <a:off x="4801422" y="34558787"/>
            <a:ext cx="5670148" cy="2408809"/>
          </a:xfrm>
          <a:prstGeom prst="roundRect">
            <a:avLst>
              <a:gd name="adj" fmla="val 6776"/>
            </a:avLst>
          </a:prstGeom>
          <a:solidFill>
            <a:schemeClr val="accent6">
              <a:lumMod val="20000"/>
              <a:lumOff val="8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2" name="그룹 261">
            <a:extLst>
              <a:ext uri="{FF2B5EF4-FFF2-40B4-BE49-F238E27FC236}">
                <a16:creationId xmlns:a16="http://schemas.microsoft.com/office/drawing/2014/main" id="{D5C8B865-CC5B-4351-8B12-27B65DD1CE11}"/>
              </a:ext>
            </a:extLst>
          </p:cNvPr>
          <p:cNvGrpSpPr/>
          <p:nvPr/>
        </p:nvGrpSpPr>
        <p:grpSpPr>
          <a:xfrm>
            <a:off x="8973276" y="29665505"/>
            <a:ext cx="1498293" cy="1022566"/>
            <a:chOff x="6179729" y="30557736"/>
            <a:chExt cx="1498293" cy="10225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0F632192-E680-4B0A-B418-267C903A021C}"/>
                    </a:ext>
                  </a:extLst>
                </p:cNvPr>
                <p:cNvSpPr txBox="1"/>
                <p:nvPr/>
              </p:nvSpPr>
              <p:spPr>
                <a:xfrm>
                  <a:off x="6179729" y="30564639"/>
                  <a:ext cx="95329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3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3000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EA6FF244-D2D7-4BE0-9C5F-DE26C28F9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729" y="30564639"/>
                  <a:ext cx="953294" cy="10156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7EFBC1B4-F6A6-4054-B12F-5BCA4399AECF}"/>
                    </a:ext>
                  </a:extLst>
                </p:cNvPr>
                <p:cNvSpPr txBox="1"/>
                <p:nvPr/>
              </p:nvSpPr>
              <p:spPr>
                <a:xfrm>
                  <a:off x="6724728" y="30557736"/>
                  <a:ext cx="95329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30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3000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76F86B7D-ECDF-4E76-9D41-44DC2BFE84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728" y="30557736"/>
                  <a:ext cx="953294" cy="101566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5" name="타원 264">
              <a:extLst>
                <a:ext uri="{FF2B5EF4-FFF2-40B4-BE49-F238E27FC236}">
                  <a16:creationId xmlns:a16="http://schemas.microsoft.com/office/drawing/2014/main" id="{003FC51D-C92B-488E-B944-E0B16E8B4F18}"/>
                </a:ext>
              </a:extLst>
            </p:cNvPr>
            <p:cNvSpPr/>
            <p:nvPr/>
          </p:nvSpPr>
          <p:spPr>
            <a:xfrm>
              <a:off x="6396739" y="30650975"/>
              <a:ext cx="481603" cy="48160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타원 265">
              <a:extLst>
                <a:ext uri="{FF2B5EF4-FFF2-40B4-BE49-F238E27FC236}">
                  <a16:creationId xmlns:a16="http://schemas.microsoft.com/office/drawing/2014/main" id="{80E12698-0575-4696-B8BA-10681467B30D}"/>
                </a:ext>
              </a:extLst>
            </p:cNvPr>
            <p:cNvSpPr/>
            <p:nvPr/>
          </p:nvSpPr>
          <p:spPr>
            <a:xfrm>
              <a:off x="6946694" y="31095200"/>
              <a:ext cx="481600" cy="481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7" name="직사각형 266">
                <a:extLst>
                  <a:ext uri="{FF2B5EF4-FFF2-40B4-BE49-F238E27FC236}">
                    <a16:creationId xmlns:a16="http://schemas.microsoft.com/office/drawing/2014/main" id="{44BD9962-66B8-4773-A7DF-7FBCC689F178}"/>
                  </a:ext>
                </a:extLst>
              </p:cNvPr>
              <p:cNvSpPr/>
              <p:nvPr/>
            </p:nvSpPr>
            <p:spPr>
              <a:xfrm>
                <a:off x="10204869" y="32011935"/>
                <a:ext cx="4888126" cy="1417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07866" lvl="2" indent="-549989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altLang="ko-KR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2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32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ko-KR" sz="3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2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32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ko-KR" sz="3280" dirty="0"/>
              </a:p>
              <a:p>
                <a:pPr marL="707866" lvl="2" indent="-549989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ko-KR" sz="2200" dirty="0"/>
                  <a:t>: # of successive positions in serial</a:t>
                </a:r>
              </a:p>
              <a:p>
                <a:pPr marL="707866" lvl="2" indent="-549989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ko-KR" sz="2200" dirty="0"/>
                  <a:t>: # of successive positions in parallel</a:t>
                </a:r>
              </a:p>
            </p:txBody>
          </p:sp>
        </mc:Choice>
        <mc:Fallback>
          <p:sp>
            <p:nvSpPr>
              <p:cNvPr id="267" name="직사각형 266">
                <a:extLst>
                  <a:ext uri="{FF2B5EF4-FFF2-40B4-BE49-F238E27FC236}">
                    <a16:creationId xmlns:a16="http://schemas.microsoft.com/office/drawing/2014/main" id="{44BD9962-66B8-4773-A7DF-7FBCC689F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869" y="32011935"/>
                <a:ext cx="4888126" cy="1417439"/>
              </a:xfrm>
              <a:prstGeom prst="rect">
                <a:avLst/>
              </a:prstGeom>
              <a:blipFill>
                <a:blip r:embed="rId18"/>
                <a:stretch>
                  <a:fillRect b="-7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5C4474A4-46C8-4B48-BAC6-9B45C377CA75}"/>
              </a:ext>
            </a:extLst>
          </p:cNvPr>
          <p:cNvGrpSpPr/>
          <p:nvPr/>
        </p:nvGrpSpPr>
        <p:grpSpPr>
          <a:xfrm>
            <a:off x="5936081" y="34912394"/>
            <a:ext cx="953294" cy="2062103"/>
            <a:chOff x="6353201" y="36152704"/>
            <a:chExt cx="953294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66373FE0-F684-443D-AEC4-56D316FD6309}"/>
                    </a:ext>
                  </a:extLst>
                </p:cNvPr>
                <p:cNvSpPr txBox="1"/>
                <p:nvPr/>
              </p:nvSpPr>
              <p:spPr>
                <a:xfrm>
                  <a:off x="6353201" y="36152704"/>
                  <a:ext cx="953294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3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3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32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F211E85-01AF-45A8-8AC4-22BFFBBA9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201" y="36152704"/>
                  <a:ext cx="953294" cy="206210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0" name="그룹 269">
              <a:extLst>
                <a:ext uri="{FF2B5EF4-FFF2-40B4-BE49-F238E27FC236}">
                  <a16:creationId xmlns:a16="http://schemas.microsoft.com/office/drawing/2014/main" id="{FE521168-15DB-42E1-A6A1-660DD683B84C}"/>
                </a:ext>
              </a:extLst>
            </p:cNvPr>
            <p:cNvGrpSpPr/>
            <p:nvPr/>
          </p:nvGrpSpPr>
          <p:grpSpPr>
            <a:xfrm>
              <a:off x="6572646" y="36676564"/>
              <a:ext cx="499664" cy="1014014"/>
              <a:chOff x="6587160" y="31110085"/>
              <a:chExt cx="499664" cy="1014014"/>
            </a:xfrm>
          </p:grpSpPr>
          <p:sp>
            <p:nvSpPr>
              <p:cNvPr id="271" name="타원 270">
                <a:extLst>
                  <a:ext uri="{FF2B5EF4-FFF2-40B4-BE49-F238E27FC236}">
                    <a16:creationId xmlns:a16="http://schemas.microsoft.com/office/drawing/2014/main" id="{B3FBDAA2-97B7-44F8-A694-9F4EBA28D85E}"/>
                  </a:ext>
                </a:extLst>
              </p:cNvPr>
              <p:cNvSpPr/>
              <p:nvPr/>
            </p:nvSpPr>
            <p:spPr>
              <a:xfrm>
                <a:off x="6587160" y="31110085"/>
                <a:ext cx="499664" cy="49966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2" name="타원 271">
                <a:extLst>
                  <a:ext uri="{FF2B5EF4-FFF2-40B4-BE49-F238E27FC236}">
                    <a16:creationId xmlns:a16="http://schemas.microsoft.com/office/drawing/2014/main" id="{8FBBDA6A-7B70-45D8-A7E8-4CA343AB79D8}"/>
                  </a:ext>
                </a:extLst>
              </p:cNvPr>
              <p:cNvSpPr/>
              <p:nvPr/>
            </p:nvSpPr>
            <p:spPr>
              <a:xfrm>
                <a:off x="6587160" y="31624435"/>
                <a:ext cx="499664" cy="49966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73" name="그룹 272">
            <a:extLst>
              <a:ext uri="{FF2B5EF4-FFF2-40B4-BE49-F238E27FC236}">
                <a16:creationId xmlns:a16="http://schemas.microsoft.com/office/drawing/2014/main" id="{267C3EED-4EBC-4ABB-B2C5-54E84D5DE588}"/>
              </a:ext>
            </a:extLst>
          </p:cNvPr>
          <p:cNvGrpSpPr/>
          <p:nvPr/>
        </p:nvGrpSpPr>
        <p:grpSpPr>
          <a:xfrm>
            <a:off x="9231294" y="34912394"/>
            <a:ext cx="953294" cy="2062103"/>
            <a:chOff x="6353201" y="36152704"/>
            <a:chExt cx="953294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B557D3CE-6A5D-465F-B3FE-E289197B215D}"/>
                    </a:ext>
                  </a:extLst>
                </p:cNvPr>
                <p:cNvSpPr txBox="1"/>
                <p:nvPr/>
              </p:nvSpPr>
              <p:spPr>
                <a:xfrm>
                  <a:off x="6353201" y="36152704"/>
                  <a:ext cx="953294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32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3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3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3200" dirty="0"/>
                </a:p>
              </p:txBody>
            </p:sp>
          </mc:Choice>
          <mc:Fallback xmlns=""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B1C897C1-DEB4-4528-83E7-84C5846A1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201" y="36152704"/>
                  <a:ext cx="953294" cy="206210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5" name="그룹 274">
              <a:extLst>
                <a:ext uri="{FF2B5EF4-FFF2-40B4-BE49-F238E27FC236}">
                  <a16:creationId xmlns:a16="http://schemas.microsoft.com/office/drawing/2014/main" id="{1BE3F1FA-A2B6-4EE5-9A73-0E950510FE74}"/>
                </a:ext>
              </a:extLst>
            </p:cNvPr>
            <p:cNvGrpSpPr/>
            <p:nvPr/>
          </p:nvGrpSpPr>
          <p:grpSpPr>
            <a:xfrm>
              <a:off x="6572646" y="36676564"/>
              <a:ext cx="499664" cy="1014014"/>
              <a:chOff x="6587160" y="31110085"/>
              <a:chExt cx="499664" cy="1014014"/>
            </a:xfrm>
          </p:grpSpPr>
          <p:sp>
            <p:nvSpPr>
              <p:cNvPr id="276" name="타원 275">
                <a:extLst>
                  <a:ext uri="{FF2B5EF4-FFF2-40B4-BE49-F238E27FC236}">
                    <a16:creationId xmlns:a16="http://schemas.microsoft.com/office/drawing/2014/main" id="{CE513CD9-BF7D-4DF3-9F32-48A4C3111E2F}"/>
                  </a:ext>
                </a:extLst>
              </p:cNvPr>
              <p:cNvSpPr/>
              <p:nvPr/>
            </p:nvSpPr>
            <p:spPr>
              <a:xfrm>
                <a:off x="6587160" y="31110085"/>
                <a:ext cx="499664" cy="49966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7" name="타원 276">
                <a:extLst>
                  <a:ext uri="{FF2B5EF4-FFF2-40B4-BE49-F238E27FC236}">
                    <a16:creationId xmlns:a16="http://schemas.microsoft.com/office/drawing/2014/main" id="{CD83EE50-7EC2-45A9-8D32-9F824F69FCB3}"/>
                  </a:ext>
                </a:extLst>
              </p:cNvPr>
              <p:cNvSpPr/>
              <p:nvPr/>
            </p:nvSpPr>
            <p:spPr>
              <a:xfrm>
                <a:off x="6587160" y="31624435"/>
                <a:ext cx="499664" cy="49966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78" name="직사각형 277">
            <a:extLst>
              <a:ext uri="{FF2B5EF4-FFF2-40B4-BE49-F238E27FC236}">
                <a16:creationId xmlns:a16="http://schemas.microsoft.com/office/drawing/2014/main" id="{8DF04B05-47D9-4687-A175-40E51F2E83E9}"/>
              </a:ext>
            </a:extLst>
          </p:cNvPr>
          <p:cNvSpPr/>
          <p:nvPr/>
        </p:nvSpPr>
        <p:spPr>
          <a:xfrm>
            <a:off x="4457133" y="39377708"/>
            <a:ext cx="6780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Elementary bit-exchange circuit for </a:t>
            </a:r>
            <a:r>
              <a:rPr lang="en-US" altLang="ko-KR" sz="2400" b="1" dirty="0">
                <a:solidFill>
                  <a:srgbClr val="C00000"/>
                </a:solidFill>
              </a:rPr>
              <a:t>parallel-parallel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E05B9662-35AD-4DE9-A7AE-58BBE04DA864}"/>
                  </a:ext>
                </a:extLst>
              </p:cNvPr>
              <p:cNvSpPr txBox="1"/>
              <p:nvPr/>
            </p:nvSpPr>
            <p:spPr>
              <a:xfrm>
                <a:off x="10882163" y="28933397"/>
                <a:ext cx="208390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E05B9662-35AD-4DE9-A7AE-58BBE04DA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163" y="28933397"/>
                <a:ext cx="2083901" cy="206210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화살표: 오른쪽 279">
            <a:extLst>
              <a:ext uri="{FF2B5EF4-FFF2-40B4-BE49-F238E27FC236}">
                <a16:creationId xmlns:a16="http://schemas.microsoft.com/office/drawing/2014/main" id="{F7DB8E89-818D-4763-A139-EA77C5ABD762}"/>
              </a:ext>
            </a:extLst>
          </p:cNvPr>
          <p:cNvSpPr/>
          <p:nvPr/>
        </p:nvSpPr>
        <p:spPr>
          <a:xfrm>
            <a:off x="7363774" y="29800192"/>
            <a:ext cx="479696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화살표: 오른쪽 280">
            <a:extLst>
              <a:ext uri="{FF2B5EF4-FFF2-40B4-BE49-F238E27FC236}">
                <a16:creationId xmlns:a16="http://schemas.microsoft.com/office/drawing/2014/main" id="{1D9CB2B5-41A2-4CDC-97EF-2BA9E85EE4D5}"/>
              </a:ext>
            </a:extLst>
          </p:cNvPr>
          <p:cNvSpPr/>
          <p:nvPr/>
        </p:nvSpPr>
        <p:spPr>
          <a:xfrm>
            <a:off x="3879101" y="29800192"/>
            <a:ext cx="479696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2" name="화살표: 오른쪽 281">
            <a:extLst>
              <a:ext uri="{FF2B5EF4-FFF2-40B4-BE49-F238E27FC236}">
                <a16:creationId xmlns:a16="http://schemas.microsoft.com/office/drawing/2014/main" id="{3A2226F4-6B02-42F0-AE72-2BD6F0E9015C}"/>
              </a:ext>
            </a:extLst>
          </p:cNvPr>
          <p:cNvSpPr/>
          <p:nvPr/>
        </p:nvSpPr>
        <p:spPr>
          <a:xfrm>
            <a:off x="10797990" y="29800192"/>
            <a:ext cx="479696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화살표: 오른쪽 282">
            <a:extLst>
              <a:ext uri="{FF2B5EF4-FFF2-40B4-BE49-F238E27FC236}">
                <a16:creationId xmlns:a16="http://schemas.microsoft.com/office/drawing/2014/main" id="{082EA35E-C9B1-4A37-8F3D-9BDE629CF992}"/>
              </a:ext>
            </a:extLst>
          </p:cNvPr>
          <p:cNvSpPr/>
          <p:nvPr/>
        </p:nvSpPr>
        <p:spPr>
          <a:xfrm rot="5400000">
            <a:off x="7443637" y="31009671"/>
            <a:ext cx="319970" cy="2833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FEA8BCDA-8DCE-4FCD-8798-110C6E23EAAD}"/>
                  </a:ext>
                </a:extLst>
              </p:cNvPr>
              <p:cNvSpPr txBox="1"/>
              <p:nvPr/>
            </p:nvSpPr>
            <p:spPr>
              <a:xfrm>
                <a:off x="1926395" y="34873071"/>
                <a:ext cx="208390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FEA8BCDA-8DCE-4FCD-8798-110C6E23E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395" y="34873071"/>
                <a:ext cx="2083901" cy="206210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5" name="자유형: 도형 284">
            <a:extLst>
              <a:ext uri="{FF2B5EF4-FFF2-40B4-BE49-F238E27FC236}">
                <a16:creationId xmlns:a16="http://schemas.microsoft.com/office/drawing/2014/main" id="{68845F5F-8077-48C6-9FB1-12D5AEC638D2}"/>
              </a:ext>
            </a:extLst>
          </p:cNvPr>
          <p:cNvSpPr/>
          <p:nvPr/>
        </p:nvSpPr>
        <p:spPr>
          <a:xfrm rot="5400000">
            <a:off x="2334822" y="35809543"/>
            <a:ext cx="527050" cy="304800"/>
          </a:xfrm>
          <a:custGeom>
            <a:avLst/>
            <a:gdLst>
              <a:gd name="connsiteX0" fmla="*/ 0 w 596900"/>
              <a:gd name="connsiteY0" fmla="*/ 0 h 304800"/>
              <a:gd name="connsiteX1" fmla="*/ 0 w 596900"/>
              <a:gd name="connsiteY1" fmla="*/ 304800 h 304800"/>
              <a:gd name="connsiteX2" fmla="*/ 596900 w 596900"/>
              <a:gd name="connsiteY2" fmla="*/ 304800 h 304800"/>
              <a:gd name="connsiteX3" fmla="*/ 596900 w 596900"/>
              <a:gd name="connsiteY3" fmla="*/ 127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" h="304800">
                <a:moveTo>
                  <a:pt x="0" y="0"/>
                </a:moveTo>
                <a:lnTo>
                  <a:pt x="0" y="304800"/>
                </a:lnTo>
                <a:lnTo>
                  <a:pt x="596900" y="304800"/>
                </a:lnTo>
                <a:lnTo>
                  <a:pt x="596900" y="12700"/>
                </a:lnTo>
              </a:path>
            </a:pathLst>
          </a:custGeom>
          <a:noFill/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타원 285">
            <a:extLst>
              <a:ext uri="{FF2B5EF4-FFF2-40B4-BE49-F238E27FC236}">
                <a16:creationId xmlns:a16="http://schemas.microsoft.com/office/drawing/2014/main" id="{08F23A95-223F-44D8-88C2-0EAA477183CE}"/>
              </a:ext>
            </a:extLst>
          </p:cNvPr>
          <p:cNvSpPr/>
          <p:nvPr/>
        </p:nvSpPr>
        <p:spPr>
          <a:xfrm>
            <a:off x="11677268" y="35457144"/>
            <a:ext cx="474265" cy="4742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타원 286">
            <a:extLst>
              <a:ext uri="{FF2B5EF4-FFF2-40B4-BE49-F238E27FC236}">
                <a16:creationId xmlns:a16="http://schemas.microsoft.com/office/drawing/2014/main" id="{967F741A-96BB-4CBE-A1E4-82D598FD6097}"/>
              </a:ext>
            </a:extLst>
          </p:cNvPr>
          <p:cNvSpPr/>
          <p:nvPr/>
        </p:nvSpPr>
        <p:spPr>
          <a:xfrm>
            <a:off x="11687575" y="35933394"/>
            <a:ext cx="474265" cy="4742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EF4FA0C1-4E89-4517-9D67-03DFD2E84BB5}"/>
                  </a:ext>
                </a:extLst>
              </p:cNvPr>
              <p:cNvSpPr txBox="1"/>
              <p:nvPr/>
            </p:nvSpPr>
            <p:spPr>
              <a:xfrm>
                <a:off x="10882163" y="34873071"/>
                <a:ext cx="208390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3200" dirty="0"/>
              </a:p>
            </p:txBody>
          </p:sp>
        </mc:Choice>
        <mc:Fallback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EF4FA0C1-4E89-4517-9D67-03DFD2E84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163" y="34873071"/>
                <a:ext cx="2083901" cy="20621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" name="화살표: 오른쪽 288">
            <a:extLst>
              <a:ext uri="{FF2B5EF4-FFF2-40B4-BE49-F238E27FC236}">
                <a16:creationId xmlns:a16="http://schemas.microsoft.com/office/drawing/2014/main" id="{1919D76E-9B25-43CA-85FD-47B3F489AD96}"/>
              </a:ext>
            </a:extLst>
          </p:cNvPr>
          <p:cNvSpPr/>
          <p:nvPr/>
        </p:nvSpPr>
        <p:spPr>
          <a:xfrm>
            <a:off x="7363774" y="35739866"/>
            <a:ext cx="479696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화살표: 오른쪽 289">
            <a:extLst>
              <a:ext uri="{FF2B5EF4-FFF2-40B4-BE49-F238E27FC236}">
                <a16:creationId xmlns:a16="http://schemas.microsoft.com/office/drawing/2014/main" id="{135F4AFD-854B-42A1-B9C2-B64DB4EFCF62}"/>
              </a:ext>
            </a:extLst>
          </p:cNvPr>
          <p:cNvSpPr/>
          <p:nvPr/>
        </p:nvSpPr>
        <p:spPr>
          <a:xfrm>
            <a:off x="3879101" y="35739866"/>
            <a:ext cx="479696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화살표: 오른쪽 290">
            <a:extLst>
              <a:ext uri="{FF2B5EF4-FFF2-40B4-BE49-F238E27FC236}">
                <a16:creationId xmlns:a16="http://schemas.microsoft.com/office/drawing/2014/main" id="{B0D79FE4-2B05-4AAF-9D3C-526BC28082DC}"/>
              </a:ext>
            </a:extLst>
          </p:cNvPr>
          <p:cNvSpPr/>
          <p:nvPr/>
        </p:nvSpPr>
        <p:spPr>
          <a:xfrm>
            <a:off x="10797990" y="35739866"/>
            <a:ext cx="479696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화살표: 오른쪽 291">
            <a:extLst>
              <a:ext uri="{FF2B5EF4-FFF2-40B4-BE49-F238E27FC236}">
                <a16:creationId xmlns:a16="http://schemas.microsoft.com/office/drawing/2014/main" id="{9E36188E-3A89-4795-8F5E-737D1B035CAF}"/>
              </a:ext>
            </a:extLst>
          </p:cNvPr>
          <p:cNvSpPr/>
          <p:nvPr/>
        </p:nvSpPr>
        <p:spPr>
          <a:xfrm rot="5400000">
            <a:off x="7443637" y="37037312"/>
            <a:ext cx="319970" cy="2833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3" name="직선 연결선 292">
            <a:extLst>
              <a:ext uri="{FF2B5EF4-FFF2-40B4-BE49-F238E27FC236}">
                <a16:creationId xmlns:a16="http://schemas.microsoft.com/office/drawing/2014/main" id="{128AD2A1-CF87-449E-B0BE-B1E663775E34}"/>
              </a:ext>
            </a:extLst>
          </p:cNvPr>
          <p:cNvCxnSpPr>
            <a:cxnSpLocks/>
          </p:cNvCxnSpPr>
          <p:nvPr/>
        </p:nvCxnSpPr>
        <p:spPr>
          <a:xfrm>
            <a:off x="6156651" y="34956706"/>
            <a:ext cx="2888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직선 연결선 293">
            <a:extLst>
              <a:ext uri="{FF2B5EF4-FFF2-40B4-BE49-F238E27FC236}">
                <a16:creationId xmlns:a16="http://schemas.microsoft.com/office/drawing/2014/main" id="{FA50703C-E8C9-4BC6-A547-B070DA57FD76}"/>
              </a:ext>
            </a:extLst>
          </p:cNvPr>
          <p:cNvCxnSpPr>
            <a:cxnSpLocks/>
          </p:cNvCxnSpPr>
          <p:nvPr/>
        </p:nvCxnSpPr>
        <p:spPr>
          <a:xfrm flipV="1">
            <a:off x="5977487" y="35118208"/>
            <a:ext cx="0" cy="3219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36A91AF3-E02F-4A75-96A7-AEBDBCCDD646}"/>
              </a:ext>
            </a:extLst>
          </p:cNvPr>
          <p:cNvSpPr txBox="1"/>
          <p:nvPr/>
        </p:nvSpPr>
        <p:spPr>
          <a:xfrm>
            <a:off x="5825688" y="3457366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Serial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A2734EBE-8C38-48B9-9AEE-B4A5A60A474C}"/>
              </a:ext>
            </a:extLst>
          </p:cNvPr>
          <p:cNvSpPr txBox="1"/>
          <p:nvPr/>
        </p:nvSpPr>
        <p:spPr>
          <a:xfrm>
            <a:off x="5120166" y="35004219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7" name="직선 연결선 296">
            <a:extLst>
              <a:ext uri="{FF2B5EF4-FFF2-40B4-BE49-F238E27FC236}">
                <a16:creationId xmlns:a16="http://schemas.microsoft.com/office/drawing/2014/main" id="{34C71B86-D4FE-4A98-8F6E-2442EF02251E}"/>
              </a:ext>
            </a:extLst>
          </p:cNvPr>
          <p:cNvCxnSpPr>
            <a:cxnSpLocks/>
          </p:cNvCxnSpPr>
          <p:nvPr/>
        </p:nvCxnSpPr>
        <p:spPr>
          <a:xfrm>
            <a:off x="9521714" y="34956706"/>
            <a:ext cx="2888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>
            <a:extLst>
              <a:ext uri="{FF2B5EF4-FFF2-40B4-BE49-F238E27FC236}">
                <a16:creationId xmlns:a16="http://schemas.microsoft.com/office/drawing/2014/main" id="{EE4DE818-EE64-4A71-8B0B-97C8A7F2B6D2}"/>
              </a:ext>
            </a:extLst>
          </p:cNvPr>
          <p:cNvCxnSpPr>
            <a:cxnSpLocks/>
          </p:cNvCxnSpPr>
          <p:nvPr/>
        </p:nvCxnSpPr>
        <p:spPr>
          <a:xfrm flipV="1">
            <a:off x="9342550" y="35118208"/>
            <a:ext cx="0" cy="32194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>
            <a:extLst>
              <a:ext uri="{FF2B5EF4-FFF2-40B4-BE49-F238E27FC236}">
                <a16:creationId xmlns:a16="http://schemas.microsoft.com/office/drawing/2014/main" id="{DF8C87FB-A2F9-46EA-A712-07EF2EC30116}"/>
              </a:ext>
            </a:extLst>
          </p:cNvPr>
          <p:cNvSpPr txBox="1"/>
          <p:nvPr/>
        </p:nvSpPr>
        <p:spPr>
          <a:xfrm>
            <a:off x="9190751" y="3457366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Serial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CA35B177-88F0-4F0C-B9C7-86BD1B9A5B7A}"/>
              </a:ext>
            </a:extLst>
          </p:cNvPr>
          <p:cNvSpPr txBox="1"/>
          <p:nvPr/>
        </p:nvSpPr>
        <p:spPr>
          <a:xfrm>
            <a:off x="8485229" y="35004219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1" name="제목 9">
            <a:extLst>
              <a:ext uri="{FF2B5EF4-FFF2-40B4-BE49-F238E27FC236}">
                <a16:creationId xmlns:a16="http://schemas.microsoft.com/office/drawing/2014/main" id="{E81016DD-7530-41C2-A78C-CBD298C47C04}"/>
              </a:ext>
            </a:extLst>
          </p:cNvPr>
          <p:cNvSpPr txBox="1">
            <a:spLocks/>
          </p:cNvSpPr>
          <p:nvPr/>
        </p:nvSpPr>
        <p:spPr>
          <a:xfrm>
            <a:off x="377744" y="3352211"/>
            <a:ext cx="29510349" cy="22909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30274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 latinLnBrk="0"/>
            <a:r>
              <a:rPr lang="en-US" altLang="ko-KR" sz="7000" dirty="0">
                <a:solidFill>
                  <a:srgbClr val="2C451B"/>
                </a:solidFill>
                <a:latin typeface="Arial Rounded MT Bold" panose="020F0704030504030204" pitchFamily="34" charset="0"/>
              </a:rPr>
              <a:t>Partially Parallel Encoder Architecture for Polar Codes </a:t>
            </a:r>
            <a:br>
              <a:rPr lang="en-US" altLang="ko-KR" sz="7000" dirty="0">
                <a:solidFill>
                  <a:srgbClr val="2C451B"/>
                </a:solidFill>
                <a:latin typeface="Arial Rounded MT Bold" panose="020F0704030504030204" pitchFamily="34" charset="0"/>
              </a:rPr>
            </a:br>
            <a:r>
              <a:rPr lang="en-US" altLang="ko-KR" sz="7000" dirty="0">
                <a:solidFill>
                  <a:srgbClr val="2C451B"/>
                </a:solidFill>
                <a:latin typeface="Arial Rounded MT Bold" panose="020F0704030504030204" pitchFamily="34" charset="0"/>
              </a:rPr>
              <a:t>based on Bit-dimension Permutations</a:t>
            </a:r>
          </a:p>
        </p:txBody>
      </p:sp>
      <p:sp>
        <p:nvSpPr>
          <p:cNvPr id="302" name="부제목 10">
            <a:extLst>
              <a:ext uri="{FF2B5EF4-FFF2-40B4-BE49-F238E27FC236}">
                <a16:creationId xmlns:a16="http://schemas.microsoft.com/office/drawing/2014/main" id="{C9CB4083-0439-4F11-A29D-B46702646F5D}"/>
              </a:ext>
            </a:extLst>
          </p:cNvPr>
          <p:cNvSpPr txBox="1">
            <a:spLocks/>
          </p:cNvSpPr>
          <p:nvPr/>
        </p:nvSpPr>
        <p:spPr>
          <a:xfrm>
            <a:off x="4042061" y="5160052"/>
            <a:ext cx="22139793" cy="689290"/>
          </a:xfrm>
          <a:prstGeom prst="rect">
            <a:avLst/>
          </a:prstGeom>
        </p:spPr>
        <p:txBody>
          <a:bodyPr/>
          <a:lstStyle>
            <a:lvl1pPr marL="756872" indent="-756872" algn="l" defTabSz="3027487" rtl="0" eaLnBrk="1" latinLnBrk="1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1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Soyeon Choi, </a:t>
            </a:r>
            <a:r>
              <a:rPr lang="en-US" altLang="ko-KR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Hyeonkyu</a:t>
            </a:r>
            <a:r>
              <a:rPr lang="en-US" altLang="ko-KR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Kim and </a:t>
            </a:r>
            <a:r>
              <a:rPr lang="en-US" altLang="ko-KR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Hoyoung</a:t>
            </a:r>
            <a:r>
              <a:rPr lang="en-US" altLang="ko-KR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ko-KR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Yoo</a:t>
            </a:r>
            <a:endParaRPr lang="ko-KR" altLang="en-US" sz="35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3" name="부제목 10">
            <a:extLst>
              <a:ext uri="{FF2B5EF4-FFF2-40B4-BE49-F238E27FC236}">
                <a16:creationId xmlns:a16="http://schemas.microsoft.com/office/drawing/2014/main" id="{F8ABB6E5-B290-45B5-89F6-3B9FC8609C3B}"/>
              </a:ext>
            </a:extLst>
          </p:cNvPr>
          <p:cNvSpPr txBox="1">
            <a:spLocks/>
          </p:cNvSpPr>
          <p:nvPr/>
        </p:nvSpPr>
        <p:spPr>
          <a:xfrm>
            <a:off x="4001611" y="5635518"/>
            <a:ext cx="22139793" cy="807727"/>
          </a:xfrm>
          <a:prstGeom prst="rect">
            <a:avLst/>
          </a:prstGeom>
        </p:spPr>
        <p:txBody>
          <a:bodyPr vert="horz" lIns="93724" tIns="46862" rIns="93724" bIns="46862" rtlCol="0">
            <a:normAutofit/>
          </a:bodyPr>
          <a:lstStyle>
            <a:lvl1pPr marL="0" indent="0" algn="ctr" defTabSz="2880086" rtl="0" eaLnBrk="1" latinLnBrk="1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4191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+mn-cs"/>
              </a:defRPr>
            </a:lvl1pPr>
            <a:lvl2pPr marL="326578" indent="0" algn="ctr" defTabSz="2880086" rtl="0" eaLnBrk="1" latinLnBrk="1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4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3156" indent="0" algn="ctr" defTabSz="2880086" rtl="0" eaLnBrk="1" latinLnBrk="1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9734" indent="0" algn="ctr" defTabSz="2880086" rtl="0" eaLnBrk="1" latinLnBrk="1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6312" indent="0" algn="ctr" defTabSz="2880086" rtl="0" eaLnBrk="1" latinLnBrk="1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2890" indent="0" algn="ctr" defTabSz="2880086" rtl="0" eaLnBrk="1" latinLnBrk="1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9468" indent="0" algn="ctr" defTabSz="2880086" rtl="0" eaLnBrk="1" latinLnBrk="1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46" indent="0" algn="ctr" defTabSz="2880086" rtl="0" eaLnBrk="1" latinLnBrk="1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2624" indent="0" algn="ctr" defTabSz="2880086" rtl="0" eaLnBrk="1" latinLnBrk="1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00" b="0" dirty="0">
                <a:latin typeface="Arial Rounded MT Bold" panose="020F0704030504030204" pitchFamily="34" charset="0"/>
              </a:rPr>
              <a:t>Dept. of EE, </a:t>
            </a:r>
            <a:r>
              <a:rPr lang="en-US" altLang="ko-KR" sz="3500" b="0" dirty="0" err="1">
                <a:latin typeface="Arial Rounded MT Bold" panose="020F0704030504030204" pitchFamily="34" charset="0"/>
              </a:rPr>
              <a:t>Chungnam</a:t>
            </a:r>
            <a:r>
              <a:rPr lang="en-US" altLang="ko-KR" sz="3500" b="0" dirty="0">
                <a:latin typeface="Arial Rounded MT Bold" panose="020F0704030504030204" pitchFamily="34" charset="0"/>
              </a:rPr>
              <a:t> National University</a:t>
            </a:r>
            <a:endParaRPr lang="ko-KR" altLang="en-US" sz="3500" b="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588</Words>
  <Application>Microsoft Office PowerPoint</Application>
  <PresentationFormat>사용자 지정</PresentationFormat>
  <Paragraphs>185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나눔스퀘어라운드 Bold</vt:lpstr>
      <vt:lpstr>Arial</vt:lpstr>
      <vt:lpstr>Arial Rounded MT Bold</vt:lpstr>
      <vt:lpstr>Calibri</vt:lpstr>
      <vt:lpstr>Calibri Light</vt:lpstr>
      <vt:lpstr>Cambria Math</vt:lpstr>
      <vt:lpstr>Wingdings</vt:lpstr>
      <vt:lpstr>맑은 고딕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201850338@o.cnu.ac.kr</cp:lastModifiedBy>
  <cp:revision>10</cp:revision>
  <dcterms:created xsi:type="dcterms:W3CDTF">2018-03-08T06:02:33Z</dcterms:created>
  <dcterms:modified xsi:type="dcterms:W3CDTF">2020-04-24T06:13:29Z</dcterms:modified>
</cp:coreProperties>
</file>